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9" r:id="rId19"/>
    <p:sldId id="290" r:id="rId20"/>
    <p:sldId id="273" r:id="rId21"/>
    <p:sldId id="276" r:id="rId22"/>
    <p:sldId id="277" r:id="rId23"/>
    <p:sldId id="274" r:id="rId24"/>
    <p:sldId id="281" r:id="rId25"/>
    <p:sldId id="282" r:id="rId26"/>
    <p:sldId id="291" r:id="rId27"/>
    <p:sldId id="284" r:id="rId28"/>
    <p:sldId id="285" r:id="rId29"/>
    <p:sldId id="286" r:id="rId30"/>
    <p:sldId id="287" r:id="rId31"/>
    <p:sldId id="288" r:id="rId32"/>
    <p:sldId id="289" r:id="rId33"/>
  </p:sldIdLst>
  <p:sldSz cx="9144000" cy="6858000" type="screen4x3"/>
  <p:notesSz cx="6858000" cy="9144000"/>
  <p:defaultTextStyle>
    <a:lvl1pPr defTabSz="457200">
      <a:defRPr>
        <a:latin typeface="+mn-lt"/>
        <a:ea typeface="+mn-ea"/>
        <a:cs typeface="+mn-cs"/>
        <a:sym typeface="Helvetica"/>
      </a:defRPr>
    </a:lvl1pPr>
    <a:lvl2pPr defTabSz="457200">
      <a:defRPr>
        <a:latin typeface="+mn-lt"/>
        <a:ea typeface="+mn-ea"/>
        <a:cs typeface="+mn-cs"/>
        <a:sym typeface="Helvetica"/>
      </a:defRPr>
    </a:lvl2pPr>
    <a:lvl3pPr defTabSz="457200">
      <a:defRPr>
        <a:latin typeface="+mn-lt"/>
        <a:ea typeface="+mn-ea"/>
        <a:cs typeface="+mn-cs"/>
        <a:sym typeface="Helvetica"/>
      </a:defRPr>
    </a:lvl3pPr>
    <a:lvl4pPr defTabSz="457200">
      <a:defRPr>
        <a:latin typeface="+mn-lt"/>
        <a:ea typeface="+mn-ea"/>
        <a:cs typeface="+mn-cs"/>
        <a:sym typeface="Helvetica"/>
      </a:defRPr>
    </a:lvl4pPr>
    <a:lvl5pPr defTabSz="457200">
      <a:defRPr>
        <a:latin typeface="+mn-lt"/>
        <a:ea typeface="+mn-ea"/>
        <a:cs typeface="+mn-cs"/>
        <a:sym typeface="Helvetica"/>
      </a:defRPr>
    </a:lvl5pPr>
    <a:lvl6pPr defTabSz="457200">
      <a:defRPr>
        <a:latin typeface="+mn-lt"/>
        <a:ea typeface="+mn-ea"/>
        <a:cs typeface="+mn-cs"/>
        <a:sym typeface="Helvetica"/>
      </a:defRPr>
    </a:lvl6pPr>
    <a:lvl7pPr defTabSz="457200">
      <a:defRPr>
        <a:latin typeface="+mn-lt"/>
        <a:ea typeface="+mn-ea"/>
        <a:cs typeface="+mn-cs"/>
        <a:sym typeface="Helvetica"/>
      </a:defRPr>
    </a:lvl7pPr>
    <a:lvl8pPr defTabSz="457200">
      <a:defRPr>
        <a:latin typeface="+mn-lt"/>
        <a:ea typeface="+mn-ea"/>
        <a:cs typeface="+mn-cs"/>
        <a:sym typeface="Helvetica"/>
      </a:defRPr>
    </a:lvl8pPr>
    <a:lvl9pPr defTabSz="457200">
      <a:defRPr>
        <a:latin typeface="+mn-lt"/>
        <a:ea typeface="+mn-ea"/>
        <a:cs typeface="+mn-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12"/>
  </p:normalViewPr>
  <p:slideViewPr>
    <p:cSldViewPr>
      <p:cViewPr>
        <p:scale>
          <a:sx n="118" d="100"/>
          <a:sy n="118" d="100"/>
        </p:scale>
        <p:origin x="442" y="-14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4" name="Shape 6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996579756"/>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prstGeom prst="rect">
            <a:avLst/>
          </a:prstGeom>
        </p:spPr>
        <p:txBody>
          <a:bodyPr/>
          <a:lstStyle/>
          <a:p>
            <a:pPr lvl="0"/>
            <a:endParaRPr/>
          </a:p>
        </p:txBody>
      </p:sp>
      <p:sp>
        <p:nvSpPr>
          <p:cNvPr id="68" name="Shape 68"/>
          <p:cNvSpPr>
            <a:spLocks noGrp="1"/>
          </p:cNvSpPr>
          <p:nvPr>
            <p:ph type="body" sz="quarter" idx="1"/>
          </p:nvPr>
        </p:nvSpPr>
        <p:spPr>
          <a:prstGeom prst="rect">
            <a:avLst/>
          </a:prstGeom>
        </p:spPr>
        <p:txBody>
          <a:bodyPr/>
          <a:lstStyle/>
          <a:p>
            <a:pPr lvl="0">
              <a:defRPr sz="1800"/>
            </a:pPr>
            <a:endParaRPr dirty="0"/>
          </a:p>
        </p:txBody>
      </p:sp>
    </p:spTree>
    <p:extLst>
      <p:ext uri="{BB962C8B-B14F-4D97-AF65-F5344CB8AC3E}">
        <p14:creationId xmlns:p14="http://schemas.microsoft.com/office/powerpoint/2010/main" val="91607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a:lnSpc>
                <a:spcPct val="100000"/>
              </a:lnSpc>
              <a:spcBef>
                <a:spcPts val="700"/>
              </a:spcBef>
              <a:buChar char="•"/>
            </a:pPr>
            <a:r>
              <a:rPr lang="en-US" dirty="0">
                <a:solidFill>
                  <a:srgbClr val="FFFFFF"/>
                </a:solidFill>
              </a:rPr>
              <a:t>Hoe </a:t>
            </a:r>
            <a:r>
              <a:rPr lang="en-US" dirty="0" err="1">
                <a:solidFill>
                  <a:srgbClr val="FFFFFF"/>
                </a:solidFill>
              </a:rPr>
              <a:t>ziet</a:t>
            </a:r>
            <a:r>
              <a:rPr lang="en-US" dirty="0">
                <a:solidFill>
                  <a:srgbClr val="FFFFFF"/>
                </a:solidFill>
              </a:rPr>
              <a:t> </a:t>
            </a:r>
            <a:r>
              <a:rPr lang="en-US" dirty="0" err="1">
                <a:solidFill>
                  <a:srgbClr val="FFFFFF"/>
                </a:solidFill>
              </a:rPr>
              <a:t>je</a:t>
            </a:r>
            <a:r>
              <a:rPr lang="en-US" dirty="0">
                <a:solidFill>
                  <a:srgbClr val="FFFFFF"/>
                </a:solidFill>
              </a:rPr>
              <a:t> </a:t>
            </a:r>
            <a:r>
              <a:rPr lang="en-US" dirty="0" err="1">
                <a:solidFill>
                  <a:srgbClr val="FFFFFF"/>
                </a:solidFill>
              </a:rPr>
              <a:t>ideale</a:t>
            </a:r>
            <a:r>
              <a:rPr lang="en-US" dirty="0">
                <a:solidFill>
                  <a:srgbClr val="FFFFFF"/>
                </a:solidFill>
              </a:rPr>
              <a:t> </a:t>
            </a:r>
            <a:r>
              <a:rPr lang="en-US" dirty="0" err="1">
                <a:solidFill>
                  <a:srgbClr val="FFFFFF"/>
                </a:solidFill>
              </a:rPr>
              <a:t>praktijk</a:t>
            </a:r>
            <a:r>
              <a:rPr lang="en-US" dirty="0">
                <a:solidFill>
                  <a:srgbClr val="FFFFFF"/>
                </a:solidFill>
              </a:rPr>
              <a:t> </a:t>
            </a:r>
            <a:r>
              <a:rPr lang="en-US" dirty="0" err="1">
                <a:solidFill>
                  <a:srgbClr val="FFFFFF"/>
                </a:solidFill>
              </a:rPr>
              <a:t>eruit</a:t>
            </a:r>
            <a:r>
              <a:rPr lang="en-US" dirty="0">
                <a:solidFill>
                  <a:srgbClr val="FFFFFF"/>
                </a:solidFill>
              </a:rPr>
              <a:t>? </a:t>
            </a:r>
          </a:p>
          <a:p>
            <a:pPr marL="609600" indent="-609600">
              <a:lnSpc>
                <a:spcPct val="100000"/>
              </a:lnSpc>
              <a:spcBef>
                <a:spcPts val="700"/>
              </a:spcBef>
              <a:buChar char="•"/>
            </a:pPr>
            <a:r>
              <a:rPr lang="en-US" dirty="0" err="1">
                <a:solidFill>
                  <a:srgbClr val="FFFFFF"/>
                </a:solidFill>
              </a:rPr>
              <a:t>Persoonlijke</a:t>
            </a:r>
            <a:r>
              <a:rPr lang="en-US" dirty="0">
                <a:solidFill>
                  <a:srgbClr val="FFFFFF"/>
                </a:solidFill>
              </a:rPr>
              <a:t> mission statement</a:t>
            </a:r>
            <a:endParaRPr lang="en-US">
              <a:solidFill>
                <a:srgbClr val="FFFFFF"/>
              </a:solidFill>
            </a:endParaRPr>
          </a:p>
          <a:p>
            <a:pPr marL="609600" indent="-609600">
              <a:lnSpc>
                <a:spcPct val="100000"/>
              </a:lnSpc>
              <a:spcBef>
                <a:spcPts val="700"/>
              </a:spcBef>
              <a:buChar char="•"/>
            </a:pPr>
            <a:r>
              <a:rPr lang="en-US" dirty="0" err="1">
                <a:solidFill>
                  <a:srgbClr val="FFFFFF"/>
                </a:solidFill>
              </a:rPr>
              <a:t>Persoonlijke</a:t>
            </a:r>
            <a:r>
              <a:rPr lang="en-US" dirty="0">
                <a:solidFill>
                  <a:srgbClr val="FFFFFF"/>
                </a:solidFill>
              </a:rPr>
              <a:t> </a:t>
            </a:r>
            <a:r>
              <a:rPr lang="en-US" dirty="0" err="1">
                <a:solidFill>
                  <a:srgbClr val="FFFFFF"/>
                </a:solidFill>
              </a:rPr>
              <a:t>waarden</a:t>
            </a:r>
            <a:endParaRPr lang="en-US">
              <a:solidFill>
                <a:srgbClr val="FFFFFF"/>
              </a:solidFill>
            </a:endParaRPr>
          </a:p>
          <a:p>
            <a:pPr marL="609600" indent="-609600">
              <a:lnSpc>
                <a:spcPct val="100000"/>
              </a:lnSpc>
              <a:spcBef>
                <a:spcPts val="700"/>
              </a:spcBef>
              <a:buChar char="•"/>
            </a:pPr>
            <a:r>
              <a:rPr lang="en-US" dirty="0" err="1">
                <a:solidFill>
                  <a:srgbClr val="FFFFFF"/>
                </a:solidFill>
              </a:rPr>
              <a:t>Persoonlijke</a:t>
            </a:r>
            <a:r>
              <a:rPr lang="en-US" dirty="0">
                <a:solidFill>
                  <a:srgbClr val="FFFFFF"/>
                </a:solidFill>
              </a:rPr>
              <a:t> </a:t>
            </a:r>
            <a:r>
              <a:rPr lang="en-US" dirty="0" err="1">
                <a:solidFill>
                  <a:srgbClr val="FFFFFF"/>
                </a:solidFill>
              </a:rPr>
              <a:t>behoeftes</a:t>
            </a:r>
            <a:endParaRPr lang="en-US" dirty="0" err="1"/>
          </a:p>
        </p:txBody>
      </p:sp>
    </p:spTree>
    <p:extLst>
      <p:ext uri="{BB962C8B-B14F-4D97-AF65-F5344CB8AC3E}">
        <p14:creationId xmlns:p14="http://schemas.microsoft.com/office/powerpoint/2010/main" val="1108792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pPr lvl="0"/>
            <a:endParaRPr/>
          </a:p>
        </p:txBody>
      </p:sp>
      <p:sp>
        <p:nvSpPr>
          <p:cNvPr id="205" name="Shape 205"/>
          <p:cNvSpPr>
            <a:spLocks noGrp="1"/>
          </p:cNvSpPr>
          <p:nvPr>
            <p:ph type="body" sz="quarter" idx="1"/>
          </p:nvPr>
        </p:nvSpPr>
        <p:spPr>
          <a:prstGeom prst="rect">
            <a:avLst/>
          </a:prstGeom>
        </p:spPr>
        <p:txBody>
          <a:bodyPr/>
          <a:lstStyle/>
          <a:p>
            <a:pPr lvl="0">
              <a:lnSpc>
                <a:spcPct val="100000"/>
              </a:lnSpc>
              <a:defRPr sz="1800"/>
            </a:pPr>
            <a:r>
              <a:rPr sz="1200">
                <a:latin typeface="Calibri"/>
                <a:ea typeface="Calibri"/>
                <a:cs typeface="Calibri"/>
                <a:sym typeface="Calibri"/>
              </a:rPr>
              <a:t>This is an interesting study. What they did was sending out surveys on physician well-being by mail.There was an open ended survey item regarding their own wellness-promotion practices. They did an analysis to identify common themes in the responses  to this question.  They found 5 primary wellness promotion practices.</a:t>
            </a:r>
          </a:p>
          <a:p>
            <a:pPr lvl="0">
              <a:lnSpc>
                <a:spcPct val="100000"/>
              </a:lnSpc>
              <a:defRPr sz="1800"/>
            </a:pPr>
            <a:r>
              <a:rPr sz="1200">
                <a:latin typeface="Calibri"/>
                <a:ea typeface="Calibri"/>
                <a:cs typeface="Calibri"/>
                <a:sym typeface="Calibri"/>
              </a:rPr>
              <a:t>APPROACHES TO LIFE was most significantly associated with improved level of psychological wellbeing.</a:t>
            </a:r>
          </a:p>
        </p:txBody>
      </p:sp>
    </p:spTree>
    <p:extLst>
      <p:ext uri="{BB962C8B-B14F-4D97-AF65-F5344CB8AC3E}">
        <p14:creationId xmlns:p14="http://schemas.microsoft.com/office/powerpoint/2010/main" val="1540745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pPr lvl="0"/>
            <a:endParaRPr/>
          </a:p>
        </p:txBody>
      </p:sp>
      <p:sp>
        <p:nvSpPr>
          <p:cNvPr id="224" name="Shape 224"/>
          <p:cNvSpPr>
            <a:spLocks noGrp="1"/>
          </p:cNvSpPr>
          <p:nvPr>
            <p:ph type="body" sz="quarter" idx="1"/>
          </p:nvPr>
        </p:nvSpPr>
        <p:spPr>
          <a:prstGeom prst="rect">
            <a:avLst/>
          </a:prstGeom>
        </p:spPr>
        <p:txBody>
          <a:bodyPr/>
          <a:lstStyle/>
          <a:p>
            <a:pPr lvl="0">
              <a:defRPr sz="1800"/>
            </a:pPr>
            <a:r>
              <a:rPr sz="2400"/>
              <a:t>conditionering:</a:t>
            </a:r>
          </a:p>
          <a:p>
            <a:pPr lvl="0">
              <a:defRPr sz="1800"/>
            </a:pPr>
            <a:r>
              <a:rPr sz="2400"/>
              <a:t>superheld</a:t>
            </a:r>
          </a:p>
          <a:p>
            <a:pPr lvl="0">
              <a:defRPr sz="1800"/>
            </a:pPr>
            <a:r>
              <a:rPr sz="2400"/>
              <a:t>perfectionistisch</a:t>
            </a:r>
          </a:p>
          <a:p>
            <a:pPr lvl="0">
              <a:defRPr sz="1800"/>
            </a:pPr>
            <a:r>
              <a:rPr sz="2400"/>
              <a:t>emotieloos</a:t>
            </a:r>
          </a:p>
          <a:p>
            <a:pPr lvl="0">
              <a:defRPr sz="1800"/>
            </a:pPr>
            <a:r>
              <a:rPr sz="2400"/>
              <a:t>nooit moe</a:t>
            </a:r>
          </a:p>
          <a:p>
            <a:pPr lvl="0">
              <a:defRPr sz="1800"/>
            </a:pPr>
            <a:r>
              <a:rPr sz="2400"/>
              <a:t>nooit ziek</a:t>
            </a:r>
          </a:p>
          <a:p>
            <a:pPr lvl="0">
              <a:defRPr sz="1800"/>
            </a:pPr>
            <a:r>
              <a:rPr sz="2400"/>
              <a:t>lossen alles zelf op</a:t>
            </a:r>
          </a:p>
          <a:p>
            <a:pPr lvl="0">
              <a:defRPr sz="1800"/>
            </a:pPr>
            <a:r>
              <a:rPr sz="2400"/>
              <a:t>kunnen veel meer aan dan gewone mensen</a:t>
            </a:r>
          </a:p>
        </p:txBody>
      </p:sp>
    </p:spTree>
    <p:extLst>
      <p:ext uri="{BB962C8B-B14F-4D97-AF65-F5344CB8AC3E}">
        <p14:creationId xmlns:p14="http://schemas.microsoft.com/office/powerpoint/2010/main" val="95339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prstGeom prst="rect">
            <a:avLst/>
          </a:prstGeom>
        </p:spPr>
        <p:txBody>
          <a:bodyPr/>
          <a:lstStyle/>
          <a:p>
            <a:pPr lvl="0"/>
            <a:endParaRPr/>
          </a:p>
        </p:txBody>
      </p:sp>
      <p:sp>
        <p:nvSpPr>
          <p:cNvPr id="80" name="Shape 80"/>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r>
              <a:rPr sz="1200"/>
              <a:t>Google images: wellness vs physician wellness</a:t>
            </a:r>
          </a:p>
        </p:txBody>
      </p:sp>
    </p:spTree>
    <p:extLst>
      <p:ext uri="{BB962C8B-B14F-4D97-AF65-F5344CB8AC3E}">
        <p14:creationId xmlns:p14="http://schemas.microsoft.com/office/powerpoint/2010/main" val="1177940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p>
            <a:pPr lvl="0">
              <a:defRPr sz="1800"/>
            </a:pPr>
            <a:r>
              <a:rPr sz="2400"/>
              <a:t>ervaringen van de deelnemers?</a:t>
            </a:r>
          </a:p>
          <a:p>
            <a:pPr lvl="0">
              <a:defRPr sz="1800"/>
            </a:pPr>
            <a:r>
              <a:rPr sz="2400"/>
              <a:t>inventarisatie symptomen en gevoelens</a:t>
            </a:r>
          </a:p>
          <a:p>
            <a:pPr lvl="0">
              <a:defRPr sz="1800"/>
            </a:pPr>
            <a:r>
              <a:rPr sz="2400"/>
              <a:t>wat lokt het uit?</a:t>
            </a:r>
          </a:p>
          <a:p>
            <a:pPr lvl="0">
              <a:defRPr sz="1800"/>
            </a:pPr>
            <a:endParaRPr sz="2400"/>
          </a:p>
          <a:p>
            <a:pPr lvl="0">
              <a:defRPr sz="1800"/>
            </a:pPr>
            <a:r>
              <a:rPr sz="2400"/>
              <a:t>wat is wellness dan?? afwezigheid van te veel stress en burnout??</a:t>
            </a:r>
          </a:p>
        </p:txBody>
      </p:sp>
    </p:spTree>
    <p:extLst>
      <p:ext uri="{BB962C8B-B14F-4D97-AF65-F5344CB8AC3E}">
        <p14:creationId xmlns:p14="http://schemas.microsoft.com/office/powerpoint/2010/main" val="214320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SCHAARSTE/SURVIVAL: het </a:t>
            </a:r>
            <a:r>
              <a:rPr lang="en-US" dirty="0" err="1"/>
              <a:t>gevolg</a:t>
            </a:r>
            <a:r>
              <a:rPr lang="en-US" dirty="0"/>
              <a:t> is </a:t>
            </a:r>
            <a:r>
              <a:rPr lang="en-US" dirty="0" err="1"/>
              <a:t>namelijk</a:t>
            </a:r>
            <a:r>
              <a:rPr lang="en-US" dirty="0"/>
              <a:t> een tunnelvisie: een eenzijdige concentratie op het ervaren schaarsteprobleem zorgt ervoor dat andere - misschien wel belangrijkere - (langere termijn) doelstellingen en overwegingen verwaarloosd, onderschat of verdrongen worden, ongeacht de consequenties. Tunnelvisie ontstaat doordat de ervaring van schaarste leidt tot een directe afname van de zogenoemde bandbreedte, ofwel, het vermogen om aandacht op te brengen, om goede beslissingen te nemen, om vast te houden aan onze plannen en om </a:t>
            </a:r>
            <a:r>
              <a:rPr lang="en-US" dirty="0" err="1"/>
              <a:t>verleidingen</a:t>
            </a:r>
            <a:r>
              <a:rPr lang="en-US" dirty="0"/>
              <a:t> </a:t>
            </a:r>
            <a:r>
              <a:rPr lang="en-US" dirty="0" err="1"/>
              <a:t>te</a:t>
            </a:r>
            <a:r>
              <a:rPr lang="en-US" dirty="0"/>
              <a:t> </a:t>
            </a:r>
            <a:r>
              <a:rPr lang="en-US" dirty="0" err="1"/>
              <a:t>weerstaan</a:t>
            </a:r>
            <a:r>
              <a:rPr lang="en-US" dirty="0"/>
              <a:t>. </a:t>
            </a:r>
            <a:endParaRPr lang="en-US"/>
          </a:p>
        </p:txBody>
      </p:sp>
    </p:spTree>
    <p:extLst>
      <p:ext uri="{BB962C8B-B14F-4D97-AF65-F5344CB8AC3E}">
        <p14:creationId xmlns:p14="http://schemas.microsoft.com/office/powerpoint/2010/main" val="2838810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p>
            <a:pPr lvl="0">
              <a:defRPr sz="1800"/>
            </a:pPr>
            <a:r>
              <a:rPr sz="2400"/>
              <a:t>inventarisatie stressoren groep</a:t>
            </a:r>
          </a:p>
          <a:p>
            <a:pPr lvl="0">
              <a:defRPr sz="1800"/>
            </a:pPr>
            <a:r>
              <a:rPr sz="2400"/>
              <a:t>inventarisatie herstel mogelijkheden groep</a:t>
            </a:r>
          </a:p>
        </p:txBody>
      </p:sp>
    </p:spTree>
    <p:extLst>
      <p:ext uri="{BB962C8B-B14F-4D97-AF65-F5344CB8AC3E}">
        <p14:creationId xmlns:p14="http://schemas.microsoft.com/office/powerpoint/2010/main" val="1121731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prstGeom prst="rect">
            <a:avLst/>
          </a:prstGeom>
        </p:spPr>
        <p:txBody>
          <a:bodyPr/>
          <a:lstStyle/>
          <a:p>
            <a:pPr lvl="0"/>
            <a:endParaRPr/>
          </a:p>
        </p:txBody>
      </p:sp>
      <p:sp>
        <p:nvSpPr>
          <p:cNvPr id="122" name="Shape 122"/>
          <p:cNvSpPr>
            <a:spLocks noGrp="1"/>
          </p:cNvSpPr>
          <p:nvPr>
            <p:ph type="body" sz="quarter" idx="1"/>
          </p:nvPr>
        </p:nvSpPr>
        <p:spPr>
          <a:prstGeom prst="rect">
            <a:avLst/>
          </a:prstGeom>
        </p:spPr>
        <p:txBody>
          <a:bodyPr/>
          <a:lstStyle/>
          <a:p>
            <a:pPr lvl="0">
              <a:lnSpc>
                <a:spcPct val="100000"/>
              </a:lnSpc>
              <a:defRPr sz="1800"/>
            </a:pPr>
            <a:r>
              <a:rPr sz="1200">
                <a:latin typeface="Calibri"/>
                <a:ea typeface="Calibri"/>
                <a:cs typeface="Calibri"/>
                <a:sym typeface="Calibri"/>
              </a:rPr>
              <a:t>65% of EP was reporting burnout</a:t>
            </a:r>
          </a:p>
          <a:p>
            <a:pPr lvl="0">
              <a:lnSpc>
                <a:spcPct val="100000"/>
              </a:lnSpc>
              <a:defRPr sz="1800"/>
            </a:pPr>
            <a:endParaRPr sz="1200">
              <a:latin typeface="Calibri"/>
              <a:ea typeface="Calibri"/>
              <a:cs typeface="Calibri"/>
              <a:sym typeface="Calibri"/>
            </a:endParaRPr>
          </a:p>
          <a:p>
            <a:pPr lvl="0">
              <a:lnSpc>
                <a:spcPct val="100000"/>
              </a:lnSpc>
              <a:defRPr sz="1800"/>
            </a:pPr>
            <a:r>
              <a:rPr sz="1200">
                <a:latin typeface="Calibri"/>
                <a:ea typeface="Calibri"/>
                <a:cs typeface="Calibri"/>
                <a:sym typeface="Calibri"/>
              </a:rPr>
              <a:t>Why us?</a:t>
            </a:r>
          </a:p>
        </p:txBody>
      </p:sp>
    </p:spTree>
    <p:extLst>
      <p:ext uri="{BB962C8B-B14F-4D97-AF65-F5344CB8AC3E}">
        <p14:creationId xmlns:p14="http://schemas.microsoft.com/office/powerpoint/2010/main" val="18078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pPr lvl="0"/>
            <a:endParaRPr/>
          </a:p>
        </p:txBody>
      </p:sp>
      <p:sp>
        <p:nvSpPr>
          <p:cNvPr id="128" name="Shape 128"/>
          <p:cNvSpPr>
            <a:spLocks noGrp="1"/>
          </p:cNvSpPr>
          <p:nvPr>
            <p:ph type="body" sz="quarter" idx="1"/>
          </p:nvPr>
        </p:nvSpPr>
        <p:spPr>
          <a:prstGeom prst="rect">
            <a:avLst/>
          </a:prstGeom>
        </p:spPr>
        <p:txBody>
          <a:bodyPr/>
          <a:lstStyle/>
          <a:p>
            <a:pPr lvl="0">
              <a:lnSpc>
                <a:spcPct val="100000"/>
              </a:lnSpc>
              <a:defRPr sz="1800"/>
            </a:pPr>
            <a:r>
              <a:rPr sz="1200">
                <a:latin typeface="Calibri"/>
                <a:ea typeface="Calibri"/>
                <a:cs typeface="Calibri"/>
                <a:sym typeface="Calibri"/>
              </a:rPr>
              <a:t>65% of EP was reporting burnout</a:t>
            </a:r>
          </a:p>
          <a:p>
            <a:pPr lvl="0">
              <a:lnSpc>
                <a:spcPct val="100000"/>
              </a:lnSpc>
              <a:defRPr sz="1800"/>
            </a:pPr>
            <a:endParaRPr sz="1200">
              <a:latin typeface="Calibri"/>
              <a:ea typeface="Calibri"/>
              <a:cs typeface="Calibri"/>
              <a:sym typeface="Calibri"/>
            </a:endParaRPr>
          </a:p>
          <a:p>
            <a:pPr lvl="0">
              <a:lnSpc>
                <a:spcPct val="100000"/>
              </a:lnSpc>
              <a:defRPr sz="1800"/>
            </a:pPr>
            <a:r>
              <a:rPr sz="1200">
                <a:latin typeface="Calibri"/>
                <a:ea typeface="Calibri"/>
                <a:cs typeface="Calibri"/>
                <a:sym typeface="Calibri"/>
              </a:rPr>
              <a:t>Why us?</a:t>
            </a:r>
          </a:p>
        </p:txBody>
      </p:sp>
    </p:spTree>
    <p:extLst>
      <p:ext uri="{BB962C8B-B14F-4D97-AF65-F5344CB8AC3E}">
        <p14:creationId xmlns:p14="http://schemas.microsoft.com/office/powerpoint/2010/main" val="194224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pPr lvl="0"/>
            <a:endParaRPr/>
          </a:p>
        </p:txBody>
      </p:sp>
      <p:sp>
        <p:nvSpPr>
          <p:cNvPr id="134" name="Shape 134"/>
          <p:cNvSpPr>
            <a:spLocks noGrp="1"/>
          </p:cNvSpPr>
          <p:nvPr>
            <p:ph type="body" sz="quarter" idx="1"/>
          </p:nvPr>
        </p:nvSpPr>
        <p:spPr>
          <a:prstGeom prst="rect">
            <a:avLst/>
          </a:prstGeom>
        </p:spPr>
        <p:txBody>
          <a:bodyPr/>
          <a:lstStyle/>
          <a:p>
            <a:pPr lvl="0">
              <a:defRPr sz="1800"/>
            </a:pPr>
            <a:r>
              <a:rPr sz="2400"/>
              <a:t>inventarisatie overspanning in de groep: symptomen</a:t>
            </a:r>
          </a:p>
        </p:txBody>
      </p:sp>
    </p:spTree>
    <p:extLst>
      <p:ext uri="{BB962C8B-B14F-4D97-AF65-F5344CB8AC3E}">
        <p14:creationId xmlns:p14="http://schemas.microsoft.com/office/powerpoint/2010/main" val="148458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pPr lvl="0"/>
            <a:endParaRPr/>
          </a:p>
        </p:txBody>
      </p:sp>
      <p:sp>
        <p:nvSpPr>
          <p:cNvPr id="139" name="Shape 139"/>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r>
              <a:rPr sz="1200"/>
              <a:t>Why us?? I have mentioned some of the factors that are associated with burnout. For me personally I think we experience this more then any other specialty given we are on the front lines and then speaking with consultants whom we assume know more about a subject than we do (and everybody is seeing what we do in ED: fishbowl type of practice), and if that is not enough yet, we also do this job during hours while other people are asleep.</a:t>
            </a:r>
          </a:p>
        </p:txBody>
      </p:sp>
    </p:spTree>
    <p:extLst>
      <p:ext uri="{BB962C8B-B14F-4D97-AF65-F5344CB8AC3E}">
        <p14:creationId xmlns:p14="http://schemas.microsoft.com/office/powerpoint/2010/main" val="190251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5"/>
            <a:ext cx="7772400" cy="2041525"/>
          </a:xfrm>
          <a:prstGeom prst="rect">
            <a:avLst/>
          </a:prstGeom>
        </p:spPr>
        <p:txBody>
          <a:bodyPr/>
          <a:lstStyle/>
          <a:p>
            <a:pPr lvl="0">
              <a:defRPr sz="1800"/>
            </a:pPr>
            <a:r>
              <a:rPr sz="4400"/>
              <a:t>Titeltekst</a:t>
            </a:r>
          </a:p>
        </p:txBody>
      </p:sp>
      <p:sp>
        <p:nvSpPr>
          <p:cNvPr id="7" name="Shape 7"/>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lvl="0">
              <a:defRPr sz="1800">
                <a:solidFill>
                  <a:srgbClr val="000000"/>
                </a:solidFill>
              </a:defRPr>
            </a:pPr>
            <a:r>
              <a:rPr sz="3200">
                <a:solidFill>
                  <a:srgbClr val="888888"/>
                </a:solidFill>
              </a:rPr>
              <a:t>Hoofdtekst - niveau één</a:t>
            </a:r>
          </a:p>
          <a:p>
            <a:pPr lvl="1">
              <a:defRPr sz="1800">
                <a:solidFill>
                  <a:srgbClr val="000000"/>
                </a:solidFill>
              </a:defRPr>
            </a:pPr>
            <a:r>
              <a:rPr sz="3200">
                <a:solidFill>
                  <a:srgbClr val="888888"/>
                </a:solidFill>
              </a:rPr>
              <a:t>Hoofdtekst - niveau twee</a:t>
            </a:r>
          </a:p>
          <a:p>
            <a:pPr lvl="2">
              <a:defRPr sz="1800">
                <a:solidFill>
                  <a:srgbClr val="000000"/>
                </a:solidFill>
              </a:defRPr>
            </a:pPr>
            <a:r>
              <a:rPr sz="3200">
                <a:solidFill>
                  <a:srgbClr val="888888"/>
                </a:solidFill>
              </a:rPr>
              <a:t>Hoofdtekst - niveau drie</a:t>
            </a:r>
          </a:p>
          <a:p>
            <a:pPr lvl="3">
              <a:defRPr sz="1800">
                <a:solidFill>
                  <a:srgbClr val="000000"/>
                </a:solidFill>
              </a:defRPr>
            </a:pPr>
            <a:r>
              <a:rPr sz="3200">
                <a:solidFill>
                  <a:srgbClr val="888888"/>
                </a:solidFill>
              </a:rPr>
              <a:t>Hoofdtekst - niveau vier</a:t>
            </a:r>
          </a:p>
          <a:p>
            <a:pPr lvl="4">
              <a:defRPr sz="1800">
                <a:solidFill>
                  <a:srgbClr val="000000"/>
                </a:solidFill>
              </a:defRPr>
            </a:pPr>
            <a:r>
              <a:rPr sz="3200">
                <a:solidFill>
                  <a:srgbClr val="888888"/>
                </a:solidFill>
              </a:rPr>
              <a:t>Hoofdtekst - niveau vijf</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Titeltekst</a:t>
            </a:r>
          </a:p>
        </p:txBody>
      </p:sp>
      <p:sp>
        <p:nvSpPr>
          <p:cNvPr id="40" name="Shape 40"/>
          <p:cNvSpPr>
            <a:spLocks noGrp="1"/>
          </p:cNvSpPr>
          <p:nvPr>
            <p:ph type="body" idx="1"/>
          </p:nvPr>
        </p:nvSpPr>
        <p:spPr>
          <a:prstGeom prst="rect">
            <a:avLst/>
          </a:prstGeom>
        </p:spPr>
        <p:txBody>
          <a:bodyPr/>
          <a:lstStyle/>
          <a:p>
            <a:pPr lvl="0">
              <a:defRPr sz="1800"/>
            </a:pPr>
            <a:r>
              <a:rPr sz="3200"/>
              <a:t>Hoofdtekst - niveau één</a:t>
            </a:r>
          </a:p>
          <a:p>
            <a:pPr lvl="1">
              <a:defRPr sz="1800"/>
            </a:pPr>
            <a:r>
              <a:rPr sz="3200"/>
              <a:t>Hoofdtekst - niveau twee</a:t>
            </a:r>
          </a:p>
          <a:p>
            <a:pPr lvl="2">
              <a:defRPr sz="1800"/>
            </a:pPr>
            <a:r>
              <a:rPr sz="3200"/>
              <a:t>Hoofdtekst - niveau drie</a:t>
            </a:r>
          </a:p>
          <a:p>
            <a:pPr lvl="3">
              <a:defRPr sz="1800"/>
            </a:pPr>
            <a:r>
              <a:rPr sz="3200"/>
              <a:t>Hoofdtekst - niveau vier</a:t>
            </a:r>
          </a:p>
          <a:p>
            <a:pPr lvl="4">
              <a:defRPr sz="1800"/>
            </a:pPr>
            <a:r>
              <a:rPr sz="3200"/>
              <a:t>Hoofdtekst - niveau vijf</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4400"/>
              <a:t>Titeltekst</a:t>
            </a:r>
          </a:p>
        </p:txBody>
      </p:sp>
      <p:sp>
        <p:nvSpPr>
          <p:cNvPr id="44" name="Shape 44"/>
          <p:cNvSpPr>
            <a:spLocks noGrp="1"/>
          </p:cNvSpPr>
          <p:nvPr>
            <p:ph type="body" idx="1"/>
          </p:nvPr>
        </p:nvSpPr>
        <p:spPr>
          <a:xfrm>
            <a:off x="457200" y="274638"/>
            <a:ext cx="6019800" cy="6583365"/>
          </a:xfrm>
          <a:prstGeom prst="rect">
            <a:avLst/>
          </a:prstGeom>
        </p:spPr>
        <p:txBody>
          <a:bodyPr/>
          <a:lstStyle/>
          <a:p>
            <a:pPr lvl="0">
              <a:defRPr sz="1800"/>
            </a:pPr>
            <a:r>
              <a:rPr sz="3200"/>
              <a:t>Hoofdtekst - niveau één</a:t>
            </a:r>
          </a:p>
          <a:p>
            <a:pPr lvl="1">
              <a:defRPr sz="1800"/>
            </a:pPr>
            <a:r>
              <a:rPr sz="3200"/>
              <a:t>Hoofdtekst - niveau twee</a:t>
            </a:r>
          </a:p>
          <a:p>
            <a:pPr lvl="2">
              <a:defRPr sz="1800"/>
            </a:pPr>
            <a:r>
              <a:rPr sz="3200"/>
              <a:t>Hoofdtekst - niveau drie</a:t>
            </a:r>
          </a:p>
          <a:p>
            <a:pPr lvl="3">
              <a:defRPr sz="1800"/>
            </a:pPr>
            <a:r>
              <a:rPr sz="3200"/>
              <a:t>Hoofdtekst - niveau vier</a:t>
            </a:r>
          </a:p>
          <a:p>
            <a:pPr lvl="4">
              <a:defRPr sz="1800"/>
            </a:pPr>
            <a:r>
              <a:rPr sz="3200"/>
              <a:t>Hoofdtekst - niveau vijf</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47" name="Shape 47"/>
          <p:cNvSpPr/>
          <p:nvPr/>
        </p:nvSpPr>
        <p:spPr>
          <a:xfrm>
            <a:off x="198437" y="2305050"/>
            <a:ext cx="8731251" cy="1152525"/>
          </a:xfrm>
          <a:prstGeom prst="rect">
            <a:avLst/>
          </a:prstGeom>
          <a:ln>
            <a:solidFill/>
            <a:round/>
          </a:ln>
          <a:effectLst>
            <a:outerShdw blurRad="50800" dist="38100" dir="2700000" rotWithShape="0">
              <a:srgbClr val="000000">
                <a:alpha val="39998"/>
              </a:srgbClr>
            </a:outerShdw>
          </a:effectLst>
        </p:spPr>
        <p:txBody>
          <a:bodyPr lIns="0" tIns="0" rIns="0" bIns="0"/>
          <a:lstStyle/>
          <a:p>
            <a:pPr lvl="0">
              <a:defRPr>
                <a:latin typeface="Times Roman"/>
                <a:ea typeface="Times Roman"/>
                <a:cs typeface="Times Roman"/>
                <a:sym typeface="Times Roman"/>
              </a:defRPr>
            </a:pPr>
            <a:endParaRPr/>
          </a:p>
        </p:txBody>
      </p:sp>
      <p:sp>
        <p:nvSpPr>
          <p:cNvPr id="48" name="Shape 48"/>
          <p:cNvSpPr/>
          <p:nvPr/>
        </p:nvSpPr>
        <p:spPr>
          <a:xfrm>
            <a:off x="179387" y="1587500"/>
            <a:ext cx="8750301" cy="54804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200">
                <a:solidFill>
                  <a:srgbClr val="C00000"/>
                </a:solidFill>
                <a:latin typeface="Arial Bold"/>
                <a:ea typeface="Arial Bold"/>
                <a:cs typeface="Arial Bold"/>
                <a:sym typeface="Arial Bold"/>
              </a:defRPr>
            </a:lvl1pPr>
          </a:lstStyle>
          <a:p>
            <a:pPr lvl="0">
              <a:defRPr sz="1800">
                <a:solidFill>
                  <a:srgbClr val="000000"/>
                </a:solidFill>
              </a:defRPr>
            </a:pPr>
            <a:r>
              <a:rPr sz="3200">
                <a:solidFill>
                  <a:srgbClr val="C00000"/>
                </a:solidFill>
              </a:rPr>
              <a:t>Conflict of Interest Disclosure</a:t>
            </a:r>
          </a:p>
        </p:txBody>
      </p:sp>
      <p:sp>
        <p:nvSpPr>
          <p:cNvPr id="49" name="Shape 49"/>
          <p:cNvSpPr/>
          <p:nvPr/>
        </p:nvSpPr>
        <p:spPr>
          <a:xfrm rot="2700000">
            <a:off x="250824" y="4351337"/>
            <a:ext cx="360366" cy="3603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C00000"/>
          </a:solidFill>
          <a:ln>
            <a:solidFill>
              <a:srgbClr val="4F6228"/>
            </a:solidFill>
            <a:round/>
          </a:ln>
        </p:spPr>
        <p:txBody>
          <a:bodyPr lIns="0" tIns="0" rIns="0" bIns="0"/>
          <a:lstStyle/>
          <a:p>
            <a:pPr lvl="0">
              <a:defRPr sz="1200">
                <a:solidFill>
                  <a:srgbClr val="FFFFFF"/>
                </a:solidFill>
                <a:latin typeface="Arial Bold"/>
                <a:ea typeface="Arial Bold"/>
                <a:cs typeface="Arial Bold"/>
                <a:sym typeface="Arial Bold"/>
              </a:defRPr>
            </a:pPr>
            <a:endParaRPr/>
          </a:p>
        </p:txBody>
      </p:sp>
      <p:sp>
        <p:nvSpPr>
          <p:cNvPr id="50" name="Shape 50"/>
          <p:cNvSpPr/>
          <p:nvPr/>
        </p:nvSpPr>
        <p:spPr>
          <a:xfrm rot="2700000">
            <a:off x="250820" y="5045073"/>
            <a:ext cx="360369" cy="3603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C00000"/>
          </a:solidFill>
          <a:ln>
            <a:solidFill>
              <a:srgbClr val="4F6228"/>
            </a:solidFill>
            <a:round/>
          </a:ln>
        </p:spPr>
        <p:txBody>
          <a:bodyPr lIns="0" tIns="0" rIns="0" bIns="0"/>
          <a:lstStyle/>
          <a:p>
            <a:pPr lvl="0">
              <a:defRPr sz="1200">
                <a:solidFill>
                  <a:srgbClr val="FFFFFF"/>
                </a:solidFill>
                <a:latin typeface="Arial Bold"/>
                <a:ea typeface="Arial Bold"/>
                <a:cs typeface="Arial Bold"/>
                <a:sym typeface="Arial Bold"/>
              </a:defRPr>
            </a:pPr>
            <a:endParaRPr/>
          </a:p>
        </p:txBody>
      </p:sp>
      <p:sp>
        <p:nvSpPr>
          <p:cNvPr id="51" name="Shape 51"/>
          <p:cNvSpPr/>
          <p:nvPr/>
        </p:nvSpPr>
        <p:spPr>
          <a:xfrm rot="2700000">
            <a:off x="250824" y="5980112"/>
            <a:ext cx="360366" cy="3603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C00000"/>
          </a:solidFill>
          <a:ln>
            <a:solidFill>
              <a:srgbClr val="4F6228"/>
            </a:solidFill>
            <a:round/>
          </a:ln>
        </p:spPr>
        <p:txBody>
          <a:bodyPr lIns="0" tIns="0" rIns="0" bIns="0"/>
          <a:lstStyle/>
          <a:p>
            <a:pPr lvl="0">
              <a:defRPr sz="1200">
                <a:solidFill>
                  <a:srgbClr val="FFFFFF"/>
                </a:solidFill>
                <a:latin typeface="Arial Bold"/>
                <a:ea typeface="Arial Bold"/>
                <a:cs typeface="Arial Bold"/>
                <a:sym typeface="Arial Bold"/>
              </a:defRPr>
            </a:pPr>
            <a:endParaRPr/>
          </a:p>
        </p:txBody>
      </p:sp>
      <p:sp>
        <p:nvSpPr>
          <p:cNvPr id="52" name="Shape 52"/>
          <p:cNvSpPr/>
          <p:nvPr/>
        </p:nvSpPr>
        <p:spPr>
          <a:xfrm rot="2700000">
            <a:off x="250820" y="3619498"/>
            <a:ext cx="360369" cy="3603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C00000"/>
          </a:solidFill>
          <a:ln>
            <a:solidFill>
              <a:srgbClr val="4F6228"/>
            </a:solidFill>
            <a:round/>
          </a:ln>
        </p:spPr>
        <p:txBody>
          <a:bodyPr lIns="0" tIns="0" rIns="0" bIns="0"/>
          <a:lstStyle/>
          <a:p>
            <a:pPr lvl="0">
              <a:defRPr sz="1200">
                <a:solidFill>
                  <a:srgbClr val="FFFFFF"/>
                </a:solidFill>
                <a:latin typeface="Arial Bold"/>
                <a:ea typeface="Arial Bold"/>
                <a:cs typeface="Arial Bold"/>
                <a:sym typeface="Arial Bold"/>
              </a:defRPr>
            </a:pPr>
            <a:endParaRPr/>
          </a:p>
        </p:txBody>
      </p:sp>
      <p:pic>
        <p:nvPicPr>
          <p:cNvPr id="53" name="image1.jpeg" descr="C:\Users\XOF\Desktop\bando.jpg"/>
          <p:cNvPicPr/>
          <p:nvPr/>
        </p:nvPicPr>
        <p:blipFill>
          <a:blip r:embed="rId2">
            <a:extLst/>
          </a:blip>
          <a:srcRect r="1218"/>
          <a:stretch>
            <a:fillRect/>
          </a:stretch>
        </p:blipFill>
        <p:spPr>
          <a:xfrm>
            <a:off x="0" y="-25400"/>
            <a:ext cx="9144000" cy="1554163"/>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55" name="Shape 55"/>
          <p:cNvSpPr>
            <a:spLocks noGrp="1"/>
          </p:cNvSpPr>
          <p:nvPr>
            <p:ph type="sldNum" sz="quarter" idx="2"/>
          </p:nvPr>
        </p:nvSpPr>
        <p:spPr>
          <a:xfrm>
            <a:off x="6553200" y="6450012"/>
            <a:ext cx="2133600" cy="177801"/>
          </a:xfrm>
          <a:prstGeom prst="rect">
            <a:avLst/>
          </a:prstGeom>
        </p:spPr>
        <p:txBody>
          <a:bodyPr lIns="0" tIns="0" rIns="0" bIns="0"/>
          <a:lstStyle/>
          <a:p>
            <a:pPr lvl="0"/>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 en opsomm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Shape 57"/>
          <p:cNvSpPr>
            <a:spLocks noGrp="1"/>
          </p:cNvSpPr>
          <p:nvPr>
            <p:ph type="title"/>
          </p:nvPr>
        </p:nvSpPr>
        <p:spPr>
          <a:xfrm>
            <a:off x="250031" y="171634"/>
            <a:ext cx="8643939" cy="1728419"/>
          </a:xfrm>
          <a:prstGeom prst="rect">
            <a:avLst/>
          </a:prstGeom>
        </p:spPr>
        <p:txBody>
          <a:bodyPr lIns="0" tIns="0" rIns="0" bIns="0"/>
          <a:lstStyle>
            <a:lvl1pPr defTabSz="584200">
              <a:defRPr sz="5000" cap="all">
                <a:solidFill>
                  <a:srgbClr val="535353"/>
                </a:solidFill>
                <a:latin typeface="Gill Sans Light"/>
                <a:ea typeface="Gill Sans Light"/>
                <a:cs typeface="Gill Sans Light"/>
                <a:sym typeface="Gill Sans Light"/>
              </a:defRPr>
            </a:lvl1pPr>
          </a:lstStyle>
          <a:p>
            <a:pPr lvl="0">
              <a:defRPr sz="1800" cap="none">
                <a:solidFill>
                  <a:srgbClr val="000000"/>
                </a:solidFill>
              </a:defRPr>
            </a:pPr>
            <a:r>
              <a:rPr sz="5000" cap="all">
                <a:solidFill>
                  <a:srgbClr val="535353"/>
                </a:solidFill>
              </a:rPr>
              <a:t>Titeltekst</a:t>
            </a:r>
          </a:p>
        </p:txBody>
      </p:sp>
      <p:sp>
        <p:nvSpPr>
          <p:cNvPr id="58" name="Shape 58"/>
          <p:cNvSpPr>
            <a:spLocks noGrp="1"/>
          </p:cNvSpPr>
          <p:nvPr>
            <p:ph type="body" idx="1"/>
          </p:nvPr>
        </p:nvSpPr>
        <p:spPr>
          <a:xfrm>
            <a:off x="250031" y="1900049"/>
            <a:ext cx="8643939" cy="4468793"/>
          </a:xfrm>
          <a:prstGeom prst="rect">
            <a:avLst/>
          </a:prstGeom>
        </p:spPr>
        <p:txBody>
          <a:bodyPr lIns="0" tIns="0" rIns="0" bIns="0" anchor="ctr"/>
          <a:lstStyle>
            <a:lvl1pPr marL="362226" indent="-362226" defTabSz="584200">
              <a:lnSpc>
                <a:spcPct val="120000"/>
              </a:lnSpc>
              <a:spcBef>
                <a:spcPts val="4600"/>
              </a:spcBef>
              <a:buSzPct val="82000"/>
              <a:buFontTx/>
              <a:defRPr>
                <a:solidFill>
                  <a:srgbClr val="535353"/>
                </a:solidFill>
                <a:latin typeface="Gill Sans Light"/>
                <a:ea typeface="Gill Sans Light"/>
                <a:cs typeface="Gill Sans Light"/>
                <a:sym typeface="Gill Sans Light"/>
              </a:defRPr>
            </a:lvl1pPr>
            <a:lvl2pPr marL="882925" indent="-362226" defTabSz="584200">
              <a:lnSpc>
                <a:spcPct val="120000"/>
              </a:lnSpc>
              <a:spcBef>
                <a:spcPts val="4600"/>
              </a:spcBef>
              <a:buSzPct val="82000"/>
              <a:buFontTx/>
              <a:buChar char="•"/>
              <a:defRPr>
                <a:solidFill>
                  <a:srgbClr val="535353"/>
                </a:solidFill>
                <a:latin typeface="Gill Sans Light"/>
                <a:ea typeface="Gill Sans Light"/>
                <a:cs typeface="Gill Sans Light"/>
                <a:sym typeface="Gill Sans Light"/>
              </a:defRPr>
            </a:lvl2pPr>
            <a:lvl3pPr marL="1403625" indent="-362225" defTabSz="584200">
              <a:lnSpc>
                <a:spcPct val="120000"/>
              </a:lnSpc>
              <a:spcBef>
                <a:spcPts val="4600"/>
              </a:spcBef>
              <a:buSzPct val="82000"/>
              <a:buFontTx/>
              <a:defRPr>
                <a:solidFill>
                  <a:srgbClr val="535353"/>
                </a:solidFill>
                <a:latin typeface="Gill Sans Light"/>
                <a:ea typeface="Gill Sans Light"/>
                <a:cs typeface="Gill Sans Light"/>
                <a:sym typeface="Gill Sans Light"/>
              </a:defRPr>
            </a:lvl3pPr>
            <a:lvl4pPr marL="1924325" indent="-362225" defTabSz="584200">
              <a:lnSpc>
                <a:spcPct val="120000"/>
              </a:lnSpc>
              <a:spcBef>
                <a:spcPts val="4600"/>
              </a:spcBef>
              <a:buSzPct val="82000"/>
              <a:buFontTx/>
              <a:buChar char="•"/>
              <a:defRPr>
                <a:solidFill>
                  <a:srgbClr val="535353"/>
                </a:solidFill>
                <a:latin typeface="Gill Sans Light"/>
                <a:ea typeface="Gill Sans Light"/>
                <a:cs typeface="Gill Sans Light"/>
                <a:sym typeface="Gill Sans Light"/>
              </a:defRPr>
            </a:lvl4pPr>
            <a:lvl5pPr marL="2445025" indent="-362225" defTabSz="584200">
              <a:lnSpc>
                <a:spcPct val="120000"/>
              </a:lnSpc>
              <a:spcBef>
                <a:spcPts val="4600"/>
              </a:spcBef>
              <a:buSzPct val="82000"/>
              <a:buFontTx/>
              <a:buChar char="•"/>
              <a:defRPr>
                <a:solidFill>
                  <a:srgbClr val="535353"/>
                </a:solidFill>
                <a:latin typeface="Gill Sans Light"/>
                <a:ea typeface="Gill Sans Light"/>
                <a:cs typeface="Gill Sans Light"/>
                <a:sym typeface="Gill Sans Light"/>
              </a:defRPr>
            </a:lvl5pPr>
          </a:lstStyle>
          <a:p>
            <a:pPr lvl="0">
              <a:defRPr sz="1800">
                <a:solidFill>
                  <a:srgbClr val="000000"/>
                </a:solidFill>
              </a:defRPr>
            </a:pPr>
            <a:r>
              <a:rPr sz="3200">
                <a:solidFill>
                  <a:srgbClr val="535353"/>
                </a:solidFill>
              </a:rPr>
              <a:t>Hoofdtekst - niveau één</a:t>
            </a:r>
          </a:p>
          <a:p>
            <a:pPr lvl="1">
              <a:defRPr sz="1800">
                <a:solidFill>
                  <a:srgbClr val="000000"/>
                </a:solidFill>
              </a:defRPr>
            </a:pPr>
            <a:r>
              <a:rPr sz="3200">
                <a:solidFill>
                  <a:srgbClr val="535353"/>
                </a:solidFill>
              </a:rPr>
              <a:t>Hoofdtekst - niveau twee</a:t>
            </a:r>
          </a:p>
          <a:p>
            <a:pPr lvl="2">
              <a:defRPr sz="1800">
                <a:solidFill>
                  <a:srgbClr val="000000"/>
                </a:solidFill>
              </a:defRPr>
            </a:pPr>
            <a:r>
              <a:rPr sz="3200">
                <a:solidFill>
                  <a:srgbClr val="535353"/>
                </a:solidFill>
              </a:rPr>
              <a:t>Hoofdtekst - niveau drie</a:t>
            </a:r>
          </a:p>
          <a:p>
            <a:pPr lvl="3">
              <a:defRPr sz="1800">
                <a:solidFill>
                  <a:srgbClr val="000000"/>
                </a:solidFill>
              </a:defRPr>
            </a:pPr>
            <a:r>
              <a:rPr sz="3200">
                <a:solidFill>
                  <a:srgbClr val="535353"/>
                </a:solidFill>
              </a:rPr>
              <a:t>Hoofdtekst - niveau vier</a:t>
            </a:r>
          </a:p>
          <a:p>
            <a:pPr lvl="4">
              <a:defRPr sz="1800">
                <a:solidFill>
                  <a:srgbClr val="000000"/>
                </a:solidFill>
              </a:defRPr>
            </a:pPr>
            <a:r>
              <a:rPr sz="3200">
                <a:solidFill>
                  <a:srgbClr val="535353"/>
                </a:solidFill>
              </a:rPr>
              <a:t>Hoofdtekst - niveau vijf</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60" name="Shape 60"/>
          <p:cNvSpPr>
            <a:spLocks noGrp="1"/>
          </p:cNvSpPr>
          <p:nvPr>
            <p:ph type="title"/>
          </p:nvPr>
        </p:nvSpPr>
        <p:spPr>
          <a:xfrm>
            <a:off x="685800" y="1844675"/>
            <a:ext cx="7772400" cy="2041525"/>
          </a:xfrm>
          <a:prstGeom prst="rect">
            <a:avLst/>
          </a:prstGeom>
        </p:spPr>
        <p:txBody>
          <a:bodyPr lIns="0" tIns="0" rIns="0" bIns="0"/>
          <a:lstStyle/>
          <a:p>
            <a:pPr lvl="0">
              <a:defRPr sz="1800"/>
            </a:pPr>
            <a:r>
              <a:rPr sz="4400"/>
              <a:t>Titeltekst</a:t>
            </a:r>
          </a:p>
        </p:txBody>
      </p:sp>
      <p:sp>
        <p:nvSpPr>
          <p:cNvPr id="61" name="Shape 61"/>
          <p:cNvSpPr>
            <a:spLocks noGrp="1"/>
          </p:cNvSpPr>
          <p:nvPr>
            <p:ph type="body" idx="1"/>
          </p:nvPr>
        </p:nvSpPr>
        <p:spPr>
          <a:xfrm>
            <a:off x="1371600" y="3886200"/>
            <a:ext cx="6400800" cy="2971800"/>
          </a:xfrm>
          <a:prstGeom prst="rect">
            <a:avLst/>
          </a:prstGeom>
        </p:spPr>
        <p:txBody>
          <a:bodyPr lIns="0" tIns="0" rIns="0" bIns="0"/>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lvl="0">
              <a:defRPr sz="1800">
                <a:solidFill>
                  <a:srgbClr val="000000"/>
                </a:solidFill>
              </a:defRPr>
            </a:pPr>
            <a:r>
              <a:rPr sz="3200">
                <a:solidFill>
                  <a:srgbClr val="888888"/>
                </a:solidFill>
              </a:rPr>
              <a:t>Hoofdtekst - niveau één</a:t>
            </a:r>
          </a:p>
          <a:p>
            <a:pPr lvl="1">
              <a:defRPr sz="1800">
                <a:solidFill>
                  <a:srgbClr val="000000"/>
                </a:solidFill>
              </a:defRPr>
            </a:pPr>
            <a:r>
              <a:rPr sz="3200">
                <a:solidFill>
                  <a:srgbClr val="888888"/>
                </a:solidFill>
              </a:rPr>
              <a:t>Hoofdtekst - niveau twee</a:t>
            </a:r>
          </a:p>
          <a:p>
            <a:pPr lvl="2">
              <a:defRPr sz="1800">
                <a:solidFill>
                  <a:srgbClr val="000000"/>
                </a:solidFill>
              </a:defRPr>
            </a:pPr>
            <a:r>
              <a:rPr sz="3200">
                <a:solidFill>
                  <a:srgbClr val="888888"/>
                </a:solidFill>
              </a:rPr>
              <a:t>Hoofdtekst - niveau drie</a:t>
            </a:r>
          </a:p>
          <a:p>
            <a:pPr lvl="3">
              <a:defRPr sz="1800">
                <a:solidFill>
                  <a:srgbClr val="000000"/>
                </a:solidFill>
              </a:defRPr>
            </a:pPr>
            <a:r>
              <a:rPr sz="3200">
                <a:solidFill>
                  <a:srgbClr val="888888"/>
                </a:solidFill>
              </a:rPr>
              <a:t>Hoofdtekst - niveau vier</a:t>
            </a:r>
          </a:p>
          <a:p>
            <a:pPr lvl="4">
              <a:defRPr sz="1800">
                <a:solidFill>
                  <a:srgbClr val="000000"/>
                </a:solidFill>
              </a:defRPr>
            </a:pPr>
            <a:r>
              <a:rPr sz="3200">
                <a:solidFill>
                  <a:srgbClr val="888888"/>
                </a:solidFill>
              </a:rPr>
              <a:t>Hoofdtekst - niveau vijf</a:t>
            </a:r>
          </a:p>
        </p:txBody>
      </p:sp>
      <p:sp>
        <p:nvSpPr>
          <p:cNvPr id="62" name="Shape 62"/>
          <p:cNvSpPr>
            <a:spLocks noGrp="1"/>
          </p:cNvSpPr>
          <p:nvPr>
            <p:ph type="sldNum" sz="quarter" idx="2"/>
          </p:nvPr>
        </p:nvSpPr>
        <p:spPr>
          <a:xfrm>
            <a:off x="6553200" y="6450012"/>
            <a:ext cx="2133600" cy="177801"/>
          </a:xfrm>
          <a:prstGeom prst="rect">
            <a:avLst/>
          </a:prstGeom>
        </p:spPr>
        <p:txBody>
          <a:bodyPr lIns="0" tIns="0" rIns="0" bIns="0"/>
          <a:lstStyle/>
          <a:p>
            <a:pPr lvl="0"/>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Titeltekst</a:t>
            </a:r>
          </a:p>
        </p:txBody>
      </p:sp>
      <p:sp>
        <p:nvSpPr>
          <p:cNvPr id="11" name="Shape 11"/>
          <p:cNvSpPr>
            <a:spLocks noGrp="1"/>
          </p:cNvSpPr>
          <p:nvPr>
            <p:ph type="body" idx="1"/>
          </p:nvPr>
        </p:nvSpPr>
        <p:spPr>
          <a:prstGeom prst="rect">
            <a:avLst/>
          </a:prstGeom>
        </p:spPr>
        <p:txBody>
          <a:bodyPr/>
          <a:lstStyle/>
          <a:p>
            <a:pPr lvl="0">
              <a:defRPr sz="1800"/>
            </a:pPr>
            <a:r>
              <a:rPr sz="3200"/>
              <a:t>Hoofdtekst - niveau één</a:t>
            </a:r>
          </a:p>
          <a:p>
            <a:pPr lvl="1">
              <a:defRPr sz="1800"/>
            </a:pPr>
            <a:r>
              <a:rPr sz="3200"/>
              <a:t>Hoofdtekst - niveau twee</a:t>
            </a:r>
          </a:p>
          <a:p>
            <a:pPr lvl="2">
              <a:defRPr sz="1800"/>
            </a:pPr>
            <a:r>
              <a:rPr sz="3200"/>
              <a:t>Hoofdtekst - niveau drie</a:t>
            </a:r>
          </a:p>
          <a:p>
            <a:pPr lvl="3">
              <a:defRPr sz="1800"/>
            </a:pPr>
            <a:r>
              <a:rPr sz="3200"/>
              <a:t>Hoofdtekst - niveau vier</a:t>
            </a:r>
          </a:p>
          <a:p>
            <a:pPr lvl="4">
              <a:defRPr sz="1800"/>
            </a:pPr>
            <a:r>
              <a:rPr sz="3200"/>
              <a:t>Hoofdtekst - niveau vijf</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defRPr sz="1800" b="0" cap="none"/>
            </a:pPr>
            <a:r>
              <a:rPr sz="4000" b="1" cap="all"/>
              <a:t>Titeltekst</a:t>
            </a:r>
          </a:p>
        </p:txBody>
      </p:sp>
      <p:sp>
        <p:nvSpPr>
          <p:cNvPr id="15" name="Shape 15"/>
          <p:cNvSpPr>
            <a:spLocks noGrp="1"/>
          </p:cNvSpPr>
          <p:nvPr>
            <p:ph type="body"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Hoofdtekst - niveau één</a:t>
            </a:r>
          </a:p>
          <a:p>
            <a:pPr lvl="1">
              <a:defRPr sz="1800">
                <a:solidFill>
                  <a:srgbClr val="000000"/>
                </a:solidFill>
              </a:defRPr>
            </a:pPr>
            <a:r>
              <a:rPr sz="2000">
                <a:solidFill>
                  <a:srgbClr val="888888"/>
                </a:solidFill>
              </a:rPr>
              <a:t>Hoofdtekst - niveau twee</a:t>
            </a:r>
          </a:p>
          <a:p>
            <a:pPr lvl="2">
              <a:defRPr sz="1800">
                <a:solidFill>
                  <a:srgbClr val="000000"/>
                </a:solidFill>
              </a:defRPr>
            </a:pPr>
            <a:r>
              <a:rPr sz="2000">
                <a:solidFill>
                  <a:srgbClr val="888888"/>
                </a:solidFill>
              </a:rPr>
              <a:t>Hoofdtekst - niveau drie</a:t>
            </a:r>
          </a:p>
          <a:p>
            <a:pPr lvl="3">
              <a:defRPr sz="1800">
                <a:solidFill>
                  <a:srgbClr val="000000"/>
                </a:solidFill>
              </a:defRPr>
            </a:pPr>
            <a:r>
              <a:rPr sz="2000">
                <a:solidFill>
                  <a:srgbClr val="888888"/>
                </a:solidFill>
              </a:rPr>
              <a:t>Hoofdtekst - niveau vier</a:t>
            </a:r>
          </a:p>
          <a:p>
            <a:pPr lvl="4">
              <a:defRPr sz="1800">
                <a:solidFill>
                  <a:srgbClr val="000000"/>
                </a:solidFill>
              </a:defRPr>
            </a:pPr>
            <a:r>
              <a:rPr sz="2000">
                <a:solidFill>
                  <a:srgbClr val="888888"/>
                </a:solidFill>
              </a:rPr>
              <a:t>Hoofdtekst - niveau vijf</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Titeltekst</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Hoofdtekst - niveau één</a:t>
            </a:r>
          </a:p>
          <a:p>
            <a:pPr lvl="1">
              <a:defRPr sz="1800"/>
            </a:pPr>
            <a:r>
              <a:rPr sz="2800"/>
              <a:t>Hoofdtekst - niveau twee</a:t>
            </a:r>
          </a:p>
          <a:p>
            <a:pPr lvl="2">
              <a:defRPr sz="1800"/>
            </a:pPr>
            <a:r>
              <a:rPr sz="2800"/>
              <a:t>Hoofdtekst - niveau drie</a:t>
            </a:r>
          </a:p>
          <a:p>
            <a:pPr lvl="3">
              <a:defRPr sz="1800"/>
            </a:pPr>
            <a:r>
              <a:rPr sz="2800"/>
              <a:t>Hoofdtekst - niveau vier</a:t>
            </a:r>
          </a:p>
          <a:p>
            <a:pPr lvl="4">
              <a:defRPr sz="1800"/>
            </a:pPr>
            <a:r>
              <a:rPr sz="2800"/>
              <a:t>Hoofdtekst - niveau vijf</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4400"/>
              <a:t>Titeltekst</a:t>
            </a:r>
          </a:p>
        </p:txBody>
      </p:sp>
      <p:sp>
        <p:nvSpPr>
          <p:cNvPr id="23" name="Shape 23"/>
          <p:cNvSpPr>
            <a:spLocks noGrp="1"/>
          </p:cNvSpPr>
          <p:nvPr>
            <p:ph type="body" idx="1"/>
          </p:nvPr>
        </p:nvSpPr>
        <p:spPr>
          <a:xfrm>
            <a:off x="457200" y="1435464"/>
            <a:ext cx="4040188" cy="739415"/>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pPr lvl="0">
              <a:defRPr sz="1800" b="0"/>
            </a:pPr>
            <a:r>
              <a:rPr sz="2400" b="1"/>
              <a:t>Hoofdtekst - niveau één</a:t>
            </a:r>
          </a:p>
          <a:p>
            <a:pPr lvl="1">
              <a:defRPr sz="1800" b="0"/>
            </a:pPr>
            <a:r>
              <a:rPr sz="2400" b="1"/>
              <a:t>Hoofdtekst - niveau twee</a:t>
            </a:r>
          </a:p>
          <a:p>
            <a:pPr lvl="2">
              <a:defRPr sz="1800" b="0"/>
            </a:pPr>
            <a:r>
              <a:rPr sz="2400" b="1"/>
              <a:t>Hoofdtekst - niveau drie</a:t>
            </a:r>
          </a:p>
          <a:p>
            <a:pPr lvl="3">
              <a:defRPr sz="1800" b="0"/>
            </a:pPr>
            <a:r>
              <a:rPr sz="2400" b="1"/>
              <a:t>Hoofdtekst - niveau vier</a:t>
            </a:r>
          </a:p>
          <a:p>
            <a:pPr lvl="4">
              <a:defRPr sz="1800" b="0"/>
            </a:pPr>
            <a:r>
              <a:rPr sz="2400" b="1"/>
              <a:t>Hoofdtekst - niveau vijf</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26" name="Shape 26"/>
          <p:cNvSpPr>
            <a:spLocks noGrp="1"/>
          </p:cNvSpPr>
          <p:nvPr>
            <p:ph type="title"/>
          </p:nvPr>
        </p:nvSpPr>
        <p:spPr>
          <a:xfrm>
            <a:off x="457200" y="0"/>
            <a:ext cx="8229600" cy="1692277"/>
          </a:xfrm>
          <a:prstGeom prst="rect">
            <a:avLst/>
          </a:prstGeom>
        </p:spPr>
        <p:txBody>
          <a:bodyPr/>
          <a:lstStyle/>
          <a:p>
            <a:pPr lvl="0">
              <a:defRPr sz="1800"/>
            </a:pPr>
            <a:r>
              <a:rPr sz="4400"/>
              <a:t>Titeltekst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6" cy="1435100"/>
          </a:xfrm>
          <a:prstGeom prst="rect">
            <a:avLst/>
          </a:prstGeom>
        </p:spPr>
        <p:txBody>
          <a:bodyPr anchor="b"/>
          <a:lstStyle>
            <a:lvl1pPr algn="l">
              <a:defRPr sz="2000" b="1"/>
            </a:lvl1pPr>
          </a:lstStyle>
          <a:p>
            <a:pPr lvl="0">
              <a:defRPr sz="1800" b="0"/>
            </a:pPr>
            <a:r>
              <a:rPr sz="2000" b="1"/>
              <a:t>Titeltekst</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Hoofdtekst - niveau één</a:t>
            </a:r>
          </a:p>
          <a:p>
            <a:pPr lvl="1">
              <a:defRPr sz="1800"/>
            </a:pPr>
            <a:r>
              <a:rPr sz="3200"/>
              <a:t>Hoofdtekst - niveau twee</a:t>
            </a:r>
          </a:p>
          <a:p>
            <a:pPr lvl="2">
              <a:defRPr sz="1800"/>
            </a:pPr>
            <a:r>
              <a:rPr sz="3200"/>
              <a:t>Hoofdtekst - niveau drie</a:t>
            </a:r>
          </a:p>
          <a:p>
            <a:pPr lvl="3">
              <a:defRPr sz="1800"/>
            </a:pPr>
            <a:r>
              <a:rPr sz="3200"/>
              <a:t>Hoofdtekst - niveau vier</a:t>
            </a:r>
          </a:p>
          <a:p>
            <a:pPr lvl="4">
              <a:defRPr sz="1800"/>
            </a:pPr>
            <a:r>
              <a:rPr sz="3200"/>
              <a:t>Hoofdtekst - niveau vijf</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4" cy="566738"/>
          </a:xfrm>
          <a:prstGeom prst="rect">
            <a:avLst/>
          </a:prstGeom>
        </p:spPr>
        <p:txBody>
          <a:bodyPr anchor="b"/>
          <a:lstStyle>
            <a:lvl1pPr algn="l">
              <a:defRPr sz="2000" b="1"/>
            </a:lvl1pPr>
          </a:lstStyle>
          <a:p>
            <a:pPr lvl="0">
              <a:defRPr sz="1800" b="0"/>
            </a:pPr>
            <a:r>
              <a:rPr sz="2000" b="1"/>
              <a:t>Titeltekst</a:t>
            </a:r>
          </a:p>
        </p:txBody>
      </p:sp>
      <p:sp>
        <p:nvSpPr>
          <p:cNvPr id="36" name="Shape 36"/>
          <p:cNvSpPr>
            <a:spLocks noGrp="1"/>
          </p:cNvSpPr>
          <p:nvPr>
            <p:ph type="body"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lvl="0">
              <a:defRPr sz="1800"/>
            </a:pPr>
            <a:r>
              <a:rPr sz="1400"/>
              <a:t>Hoofdtekst - niveau één</a:t>
            </a:r>
          </a:p>
          <a:p>
            <a:pPr lvl="1">
              <a:defRPr sz="1800"/>
            </a:pPr>
            <a:r>
              <a:rPr sz="1400"/>
              <a:t>Hoofdtekst - niveau twee</a:t>
            </a:r>
          </a:p>
          <a:p>
            <a:pPr lvl="2">
              <a:defRPr sz="1800"/>
            </a:pPr>
            <a:r>
              <a:rPr sz="1400"/>
              <a:t>Hoofdtekst - niveau drie</a:t>
            </a:r>
          </a:p>
          <a:p>
            <a:pPr lvl="3">
              <a:defRPr sz="1800"/>
            </a:pPr>
            <a:r>
              <a:rPr sz="1400"/>
              <a:t>Hoofdtekst - niveau vier</a:t>
            </a:r>
          </a:p>
          <a:p>
            <a:pPr lvl="4">
              <a:defRPr sz="1800"/>
            </a:pPr>
            <a:r>
              <a:rPr sz="1400"/>
              <a:t>Hoofdtekst - niveau vijf</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5"/>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pPr lvl="0">
              <a:defRPr sz="1800"/>
            </a:pPr>
            <a:r>
              <a:rPr sz="4400"/>
              <a:t>Titeltekst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lvl="0">
              <a:defRPr sz="1800"/>
            </a:pPr>
            <a:r>
              <a:rPr sz="3200"/>
              <a:t>Hoofdtekst - niveau één</a:t>
            </a:r>
          </a:p>
          <a:p>
            <a:pPr lvl="1">
              <a:defRPr sz="1800"/>
            </a:pPr>
            <a:r>
              <a:rPr sz="3200"/>
              <a:t>Hoofdtekst - niveau twee</a:t>
            </a:r>
          </a:p>
          <a:p>
            <a:pPr lvl="2">
              <a:defRPr sz="1800"/>
            </a:pPr>
            <a:r>
              <a:rPr sz="3200"/>
              <a:t>Hoofdtekst - niveau drie</a:t>
            </a:r>
          </a:p>
          <a:p>
            <a:pPr lvl="3">
              <a:defRPr sz="1800"/>
            </a:pPr>
            <a:r>
              <a:rPr sz="3200"/>
              <a:t>Hoofdtekst - niveau vier</a:t>
            </a:r>
          </a:p>
          <a:p>
            <a:pPr lvl="4">
              <a:defRPr sz="1800"/>
            </a:pPr>
            <a:r>
              <a:rPr sz="3200"/>
              <a:t>Hoofdtekst - niveau vijf</a:t>
            </a:r>
          </a:p>
        </p:txBody>
      </p:sp>
      <p:sp>
        <p:nvSpPr>
          <p:cNvPr id="4" name="Shape 4"/>
          <p:cNvSpPr>
            <a:spLocks noGrp="1"/>
          </p:cNvSpPr>
          <p:nvPr>
            <p:ph type="sldNum" sz="quarter" idx="2"/>
          </p:nvPr>
        </p:nvSpPr>
        <p:spPr>
          <a:xfrm>
            <a:off x="6553200" y="6404291"/>
            <a:ext cx="2133600" cy="269237"/>
          </a:xfrm>
          <a:prstGeom prst="rect">
            <a:avLst/>
          </a:prstGeom>
          <a:ln w="12700">
            <a:miter lim="400000"/>
          </a:ln>
        </p:spPr>
        <p:txBody>
          <a:bodyPr lIns="45718" tIns="45718" rIns="45718" bIns="45718" anchor="ctr">
            <a:spAutoFit/>
          </a:bodyPr>
          <a:lstStyle>
            <a:lvl1pPr algn="r">
              <a:defRPr sz="1200">
                <a:solidFill>
                  <a:srgbClr val="888888"/>
                </a:solidFill>
                <a:latin typeface="Calibri"/>
                <a:ea typeface="Calibri"/>
                <a:cs typeface="Calibri"/>
                <a:sym typeface="Calibri"/>
              </a:defRPr>
            </a:lvl1pPr>
          </a:lstStyle>
          <a:p>
            <a:pPr lvl="0"/>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algn="ctr" defTabSz="457200">
        <a:defRPr sz="4400">
          <a:latin typeface="Calibri"/>
          <a:ea typeface="Calibri"/>
          <a:cs typeface="Calibri"/>
          <a:sym typeface="Calibri"/>
        </a:defRPr>
      </a:lvl1pPr>
      <a:lvl2pPr algn="ctr" defTabSz="457200">
        <a:defRPr sz="4400">
          <a:latin typeface="Calibri"/>
          <a:ea typeface="Calibri"/>
          <a:cs typeface="Calibri"/>
          <a:sym typeface="Calibri"/>
        </a:defRPr>
      </a:lvl2pPr>
      <a:lvl3pPr algn="ctr" defTabSz="457200">
        <a:defRPr sz="4400">
          <a:latin typeface="Calibri"/>
          <a:ea typeface="Calibri"/>
          <a:cs typeface="Calibri"/>
          <a:sym typeface="Calibri"/>
        </a:defRPr>
      </a:lvl3pPr>
      <a:lvl4pPr algn="ctr" defTabSz="457200">
        <a:defRPr sz="4400">
          <a:latin typeface="Calibri"/>
          <a:ea typeface="Calibri"/>
          <a:cs typeface="Calibri"/>
          <a:sym typeface="Calibri"/>
        </a:defRPr>
      </a:lvl4pPr>
      <a:lvl5pPr algn="ctr" defTabSz="457200">
        <a:defRPr sz="4400">
          <a:latin typeface="Calibri"/>
          <a:ea typeface="Calibri"/>
          <a:cs typeface="Calibri"/>
          <a:sym typeface="Calibri"/>
        </a:defRPr>
      </a:lvl5pPr>
      <a:lvl6pPr algn="ctr" defTabSz="457200">
        <a:defRPr sz="4400">
          <a:latin typeface="Calibri"/>
          <a:ea typeface="Calibri"/>
          <a:cs typeface="Calibri"/>
          <a:sym typeface="Calibri"/>
        </a:defRPr>
      </a:lvl6pPr>
      <a:lvl7pPr algn="ctr" defTabSz="457200">
        <a:defRPr sz="4400">
          <a:latin typeface="Calibri"/>
          <a:ea typeface="Calibri"/>
          <a:cs typeface="Calibri"/>
          <a:sym typeface="Calibri"/>
        </a:defRPr>
      </a:lvl7pPr>
      <a:lvl8pPr algn="ctr" defTabSz="457200">
        <a:defRPr sz="4400">
          <a:latin typeface="Calibri"/>
          <a:ea typeface="Calibri"/>
          <a:cs typeface="Calibri"/>
          <a:sym typeface="Calibri"/>
        </a:defRPr>
      </a:lvl8pPr>
      <a:lvl9pPr algn="ctr" defTabSz="457200">
        <a:defRPr sz="4400">
          <a:latin typeface="Calibri"/>
          <a:ea typeface="Calibri"/>
          <a:cs typeface="Calibri"/>
          <a:sym typeface="Calibri"/>
        </a:defRPr>
      </a:lvl9pPr>
    </p:titleStyle>
    <p:bodyStyle>
      <a:lvl1pPr marL="342900" indent="-342900" defTabSz="457200">
        <a:spcBef>
          <a:spcPts val="700"/>
        </a:spcBef>
        <a:buSzPct val="100000"/>
        <a:buFont typeface="Arial"/>
        <a:buChar char="•"/>
        <a:defRPr sz="3200">
          <a:latin typeface="Calibri"/>
          <a:ea typeface="Calibri"/>
          <a:cs typeface="Calibri"/>
          <a:sym typeface="Calibri"/>
        </a:defRPr>
      </a:lvl1pPr>
      <a:lvl2pPr marL="783771" indent="-326571" defTabSz="457200">
        <a:spcBef>
          <a:spcPts val="700"/>
        </a:spcBef>
        <a:buSzPct val="100000"/>
        <a:buFont typeface="Arial"/>
        <a:buChar char="–"/>
        <a:defRPr sz="3200">
          <a:latin typeface="Calibri"/>
          <a:ea typeface="Calibri"/>
          <a:cs typeface="Calibri"/>
          <a:sym typeface="Calibri"/>
        </a:defRPr>
      </a:lvl2pPr>
      <a:lvl3pPr marL="1219200" indent="-304800" defTabSz="457200">
        <a:spcBef>
          <a:spcPts val="700"/>
        </a:spcBef>
        <a:buSzPct val="100000"/>
        <a:buFont typeface="Arial"/>
        <a:buChar char="•"/>
        <a:defRPr sz="3200">
          <a:latin typeface="Calibri"/>
          <a:ea typeface="Calibri"/>
          <a:cs typeface="Calibri"/>
          <a:sym typeface="Calibri"/>
        </a:defRPr>
      </a:lvl3pPr>
      <a:lvl4pPr marL="1737360" indent="-365760" defTabSz="457200">
        <a:spcBef>
          <a:spcPts val="700"/>
        </a:spcBef>
        <a:buSzPct val="100000"/>
        <a:buFont typeface="Arial"/>
        <a:buChar char="–"/>
        <a:defRPr sz="3200">
          <a:latin typeface="Calibri"/>
          <a:ea typeface="Calibri"/>
          <a:cs typeface="Calibri"/>
          <a:sym typeface="Calibri"/>
        </a:defRPr>
      </a:lvl4pPr>
      <a:lvl5pPr marL="2194560" indent="-365760" defTabSz="457200">
        <a:spcBef>
          <a:spcPts val="700"/>
        </a:spcBef>
        <a:buSzPct val="100000"/>
        <a:buFont typeface="Arial"/>
        <a:buChar char="»"/>
        <a:defRPr sz="3200">
          <a:latin typeface="Calibri"/>
          <a:ea typeface="Calibri"/>
          <a:cs typeface="Calibri"/>
          <a:sym typeface="Calibri"/>
        </a:defRPr>
      </a:lvl5pPr>
      <a:lvl6pPr marL="2651760" indent="-365760" defTabSz="457200">
        <a:spcBef>
          <a:spcPts val="700"/>
        </a:spcBef>
        <a:buSzPct val="100000"/>
        <a:buFont typeface="Arial"/>
        <a:buChar char="•"/>
        <a:defRPr sz="3200">
          <a:latin typeface="Calibri"/>
          <a:ea typeface="Calibri"/>
          <a:cs typeface="Calibri"/>
          <a:sym typeface="Calibri"/>
        </a:defRPr>
      </a:lvl6pPr>
      <a:lvl7pPr marL="3108960" indent="-365760" defTabSz="457200">
        <a:spcBef>
          <a:spcPts val="700"/>
        </a:spcBef>
        <a:buSzPct val="100000"/>
        <a:buFont typeface="Arial"/>
        <a:buChar char="•"/>
        <a:defRPr sz="3200">
          <a:latin typeface="Calibri"/>
          <a:ea typeface="Calibri"/>
          <a:cs typeface="Calibri"/>
          <a:sym typeface="Calibri"/>
        </a:defRPr>
      </a:lvl7pPr>
      <a:lvl8pPr marL="3566159" indent="-365759" defTabSz="457200">
        <a:spcBef>
          <a:spcPts val="700"/>
        </a:spcBef>
        <a:buSzPct val="100000"/>
        <a:buFont typeface="Arial"/>
        <a:buChar char="•"/>
        <a:defRPr sz="3200">
          <a:latin typeface="Calibri"/>
          <a:ea typeface="Calibri"/>
          <a:cs typeface="Calibri"/>
          <a:sym typeface="Calibri"/>
        </a:defRPr>
      </a:lvl8pPr>
      <a:lvl9pPr marL="4023359" indent="-365759" defTabSz="457200">
        <a:spcBef>
          <a:spcPts val="700"/>
        </a:spcBef>
        <a:buSzPct val="100000"/>
        <a:buFont typeface="Arial"/>
        <a:buChar char="•"/>
        <a:defRPr sz="3200">
          <a:latin typeface="Calibri"/>
          <a:ea typeface="Calibri"/>
          <a:cs typeface="Calibri"/>
          <a:sym typeface="Calibri"/>
        </a:defRPr>
      </a:lvl9pPr>
    </p:bodyStyle>
    <p:otherStyle>
      <a:lvl1pPr algn="r" defTabSz="457200">
        <a:defRPr sz="1200">
          <a:solidFill>
            <a:schemeClr val="tx1"/>
          </a:solidFill>
          <a:latin typeface="+mn-lt"/>
          <a:ea typeface="+mn-ea"/>
          <a:cs typeface="+mn-cs"/>
          <a:sym typeface="Calibri"/>
        </a:defRPr>
      </a:lvl1pPr>
      <a:lvl2pPr algn="r" defTabSz="457200">
        <a:defRPr sz="1200">
          <a:solidFill>
            <a:schemeClr val="tx1"/>
          </a:solidFill>
          <a:latin typeface="+mn-lt"/>
          <a:ea typeface="+mn-ea"/>
          <a:cs typeface="+mn-cs"/>
          <a:sym typeface="Calibri"/>
        </a:defRPr>
      </a:lvl2pPr>
      <a:lvl3pPr algn="r" defTabSz="457200">
        <a:defRPr sz="1200">
          <a:solidFill>
            <a:schemeClr val="tx1"/>
          </a:solidFill>
          <a:latin typeface="+mn-lt"/>
          <a:ea typeface="+mn-ea"/>
          <a:cs typeface="+mn-cs"/>
          <a:sym typeface="Calibri"/>
        </a:defRPr>
      </a:lvl3pPr>
      <a:lvl4pPr algn="r" defTabSz="457200">
        <a:defRPr sz="1200">
          <a:solidFill>
            <a:schemeClr val="tx1"/>
          </a:solidFill>
          <a:latin typeface="+mn-lt"/>
          <a:ea typeface="+mn-ea"/>
          <a:cs typeface="+mn-cs"/>
          <a:sym typeface="Calibri"/>
        </a:defRPr>
      </a:lvl4pPr>
      <a:lvl5pPr algn="r" defTabSz="457200">
        <a:defRPr sz="1200">
          <a:solidFill>
            <a:schemeClr val="tx1"/>
          </a:solidFill>
          <a:latin typeface="+mn-lt"/>
          <a:ea typeface="+mn-ea"/>
          <a:cs typeface="+mn-cs"/>
          <a:sym typeface="Calibri"/>
        </a:defRPr>
      </a:lvl5pPr>
      <a:lvl6pPr algn="r" defTabSz="457200">
        <a:defRPr sz="1200">
          <a:solidFill>
            <a:schemeClr val="tx1"/>
          </a:solidFill>
          <a:latin typeface="+mn-lt"/>
          <a:ea typeface="+mn-ea"/>
          <a:cs typeface="+mn-cs"/>
          <a:sym typeface="Calibri"/>
        </a:defRPr>
      </a:lvl6pPr>
      <a:lvl7pPr algn="r" defTabSz="457200">
        <a:defRPr sz="1200">
          <a:solidFill>
            <a:schemeClr val="tx1"/>
          </a:solidFill>
          <a:latin typeface="+mn-lt"/>
          <a:ea typeface="+mn-ea"/>
          <a:cs typeface="+mn-cs"/>
          <a:sym typeface="Calibri"/>
        </a:defRPr>
      </a:lvl7pPr>
      <a:lvl8pPr algn="r" defTabSz="457200">
        <a:defRPr sz="1200">
          <a:solidFill>
            <a:schemeClr val="tx1"/>
          </a:solidFill>
          <a:latin typeface="+mn-lt"/>
          <a:ea typeface="+mn-ea"/>
          <a:cs typeface="+mn-cs"/>
          <a:sym typeface="Calibri"/>
        </a:defRPr>
      </a:lvl8pPr>
      <a:lvl9pPr algn="r" defTabSz="457200">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8.tif"/></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xpcUxwpOQ_A&amp;index=2&amp;list=RD2cEPydnb0Ns" TargetMode="External"/><Relationship Id="rId2" Type="http://schemas.openxmlformats.org/officeDocument/2006/relationships/image" Target="../media/image4.t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8.tif"/><Relationship Id="rId3" Type="http://schemas.openxmlformats.org/officeDocument/2006/relationships/image" Target="../media/image34.tif"/><Relationship Id="rId7" Type="http://schemas.openxmlformats.org/officeDocument/2006/relationships/image" Target="../media/image37.t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6.tif"/><Relationship Id="rId5" Type="http://schemas.openxmlformats.org/officeDocument/2006/relationships/image" Target="../media/image35.tif"/><Relationship Id="rId4" Type="http://schemas.openxmlformats.org/officeDocument/2006/relationships/hyperlink" Target="mailto:martine@closing-the-loop.n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t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tif"/><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6" name="Shape 66"/>
          <p:cNvSpPr>
            <a:spLocks noGrp="1"/>
          </p:cNvSpPr>
          <p:nvPr>
            <p:ph type="title"/>
          </p:nvPr>
        </p:nvSpPr>
        <p:spPr>
          <a:xfrm>
            <a:off x="-157339" y="4164310"/>
            <a:ext cx="9458678" cy="3026719"/>
          </a:xfrm>
          <a:prstGeom prst="rect">
            <a:avLst/>
          </a:prstGeom>
        </p:spPr>
        <p:txBody>
          <a:bodyPr lIns="0" tIns="0" rIns="0" bIns="0"/>
          <a:lstStyle/>
          <a:p>
            <a:pPr lvl="0" defTabSz="157275">
              <a:defRPr sz="1800"/>
            </a:pPr>
            <a:r>
              <a:rPr sz="5000" b="1">
                <a:solidFill>
                  <a:srgbClr val="FF2C18"/>
                </a:solidFill>
                <a:latin typeface="Impact"/>
                <a:ea typeface="Impact"/>
                <a:cs typeface="Impact"/>
                <a:sym typeface="Impact"/>
              </a:rPr>
              <a:t>T</a:t>
            </a:r>
            <a:r>
              <a:rPr sz="5000" b="1">
                <a:solidFill>
                  <a:srgbClr val="FFFFFF"/>
                </a:solidFill>
                <a:latin typeface="Impact"/>
                <a:ea typeface="Impact"/>
                <a:cs typeface="Impact"/>
                <a:sym typeface="Impact"/>
              </a:rPr>
              <a:t>he </a:t>
            </a:r>
            <a:r>
              <a:rPr sz="5000" b="1">
                <a:solidFill>
                  <a:srgbClr val="FF3A28"/>
                </a:solidFill>
                <a:latin typeface="Impact"/>
                <a:ea typeface="Impact"/>
                <a:cs typeface="Impact"/>
                <a:sym typeface="Impact"/>
              </a:rPr>
              <a:t>H</a:t>
            </a:r>
            <a:r>
              <a:rPr sz="5000" b="1">
                <a:solidFill>
                  <a:srgbClr val="FFFFFF"/>
                </a:solidFill>
                <a:latin typeface="Impact"/>
                <a:ea typeface="Impact"/>
                <a:cs typeface="Impact"/>
                <a:sym typeface="Impact"/>
              </a:rPr>
              <a:t>appy </a:t>
            </a:r>
            <a:r>
              <a:rPr sz="5000" b="1">
                <a:solidFill>
                  <a:srgbClr val="FF2613"/>
                </a:solidFill>
                <a:latin typeface="Impact"/>
                <a:ea typeface="Impact"/>
                <a:cs typeface="Impact"/>
                <a:sym typeface="Impact"/>
              </a:rPr>
              <a:t>D</a:t>
            </a:r>
            <a:r>
              <a:rPr sz="5000" b="1">
                <a:solidFill>
                  <a:srgbClr val="FFFFFF"/>
                </a:solidFill>
                <a:latin typeface="Impact"/>
                <a:ea typeface="Impact"/>
                <a:cs typeface="Impact"/>
                <a:sym typeface="Impact"/>
              </a:rPr>
              <a:t>octor </a:t>
            </a:r>
            <a:endParaRPr>
              <a:solidFill>
                <a:srgbClr val="FFFFFF"/>
              </a:solidFill>
            </a:endParaRPr>
          </a:p>
          <a:p>
            <a:pPr lvl="0" defTabSz="157275">
              <a:defRPr sz="1800"/>
            </a:pPr>
            <a:r>
              <a:rPr sz="3400" b="1" i="1">
                <a:solidFill>
                  <a:srgbClr val="FFFFFF"/>
                </a:solidFill>
                <a:latin typeface="Gill Sans"/>
                <a:ea typeface="Gill Sans"/>
                <a:cs typeface="Gill Sans"/>
                <a:sym typeface="Gill Sans"/>
              </a:rPr>
              <a:t>for </a:t>
            </a:r>
            <a:r>
              <a:rPr sz="3400" b="1" i="1">
                <a:solidFill>
                  <a:srgbClr val="FEFFFB"/>
                </a:solidFill>
                <a:latin typeface="Gill Sans"/>
                <a:ea typeface="Gill Sans"/>
                <a:cs typeface="Gill Sans"/>
                <a:sym typeface="Gill Sans"/>
              </a:rPr>
              <a:t>excellent</a:t>
            </a:r>
            <a:r>
              <a:rPr sz="3400" b="1" i="1">
                <a:solidFill>
                  <a:srgbClr val="FFFFFF"/>
                </a:solidFill>
                <a:latin typeface="Gill Sans"/>
                <a:ea typeface="Gill Sans"/>
                <a:cs typeface="Gill Sans"/>
                <a:sym typeface="Gill Sans"/>
              </a:rPr>
              <a:t> performance and well-being</a:t>
            </a:r>
            <a:endParaRPr b="1" i="1">
              <a:solidFill>
                <a:srgbClr val="FFFFFF"/>
              </a:solidFill>
              <a:latin typeface="Gill Sans"/>
              <a:ea typeface="Gill Sans"/>
              <a:cs typeface="Gill Sans"/>
              <a:sym typeface="Gill Sans"/>
            </a:endParaRPr>
          </a:p>
          <a:p>
            <a:pPr lvl="0" defTabSz="157275">
              <a:defRPr sz="1800"/>
            </a:pPr>
            <a:r>
              <a:rPr sz="2100" b="1" i="1">
                <a:solidFill>
                  <a:srgbClr val="FFFFFF"/>
                </a:solidFill>
                <a:latin typeface="Iowan Old Style Roman"/>
                <a:ea typeface="Iowan Old Style Roman"/>
                <a:cs typeface="Iowan Old Style Roman"/>
                <a:sym typeface="Iowan Old Style Roman"/>
              </a:rPr>
              <a:t>MARTINE OOSTERLOO </a:t>
            </a:r>
            <a:endParaRPr>
              <a:solidFill>
                <a:srgbClr val="FFFFFF"/>
              </a:solidFill>
            </a:endParaRPr>
          </a:p>
          <a:p>
            <a:pPr lvl="0" defTabSz="157275">
              <a:defRPr sz="1800"/>
            </a:pPr>
            <a:r>
              <a:rPr sz="1700" i="1">
                <a:solidFill>
                  <a:srgbClr val="FFFFFF"/>
                </a:solidFill>
                <a:latin typeface="Athelas Regular"/>
                <a:ea typeface="Athelas Regular"/>
                <a:cs typeface="Athelas Regular"/>
                <a:sym typeface="Athelas Regular"/>
              </a:rPr>
              <a:t>SEH-arts Tjongerschans Heerenveen</a:t>
            </a:r>
            <a:endParaRPr sz="1700">
              <a:solidFill>
                <a:srgbClr val="FFFFFF"/>
              </a:solidFill>
              <a:latin typeface="Athelas Regular"/>
              <a:ea typeface="Athelas Regular"/>
              <a:cs typeface="Athelas Regular"/>
              <a:sym typeface="Athelas Regular"/>
            </a:endParaRPr>
          </a:p>
          <a:p>
            <a:pPr lvl="0" defTabSz="157275">
              <a:defRPr sz="1800"/>
            </a:pPr>
            <a:r>
              <a:rPr sz="1700" i="1">
                <a:solidFill>
                  <a:srgbClr val="FFFFFF"/>
                </a:solidFill>
                <a:latin typeface="Athelas Regular"/>
                <a:ea typeface="Athelas Regular"/>
                <a:cs typeface="Athelas Regular"/>
                <a:sym typeface="Athelas Regular"/>
              </a:rPr>
              <a:t>trainer &amp; coach Closing the Loop</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4F500"/>
            </a:gs>
          </a:gsLst>
          <a:lin ang="5400000" scaled="0"/>
        </a:gradFill>
        <a:effectLst/>
      </p:bgPr>
    </p:bg>
    <p:spTree>
      <p:nvGrpSpPr>
        <p:cNvPr id="1" name=""/>
        <p:cNvGrpSpPr/>
        <p:nvPr/>
      </p:nvGrpSpPr>
      <p:grpSpPr>
        <a:xfrm>
          <a:off x="0" y="0"/>
          <a:ext cx="0" cy="0"/>
          <a:chOff x="0" y="0"/>
          <a:chExt cx="0" cy="0"/>
        </a:xfrm>
      </p:grpSpPr>
      <p:pic>
        <p:nvPicPr>
          <p:cNvPr id="119" name="image24.tif"/>
          <p:cNvPicPr/>
          <p:nvPr/>
        </p:nvPicPr>
        <p:blipFill>
          <a:blip r:embed="rId3">
            <a:extLst/>
          </a:blip>
          <a:stretch>
            <a:fillRect/>
          </a:stretch>
        </p:blipFill>
        <p:spPr>
          <a:xfrm>
            <a:off x="1239893" y="0"/>
            <a:ext cx="6664213" cy="6858000"/>
          </a:xfrm>
          <a:prstGeom prst="rect">
            <a:avLst/>
          </a:prstGeom>
          <a:ln w="12700">
            <a:miter lim="400000"/>
          </a:ln>
        </p:spPr>
      </p:pic>
      <p:sp>
        <p:nvSpPr>
          <p:cNvPr id="120" name="Shape 120"/>
          <p:cNvSpPr/>
          <p:nvPr/>
        </p:nvSpPr>
        <p:spPr>
          <a:xfrm>
            <a:off x="5197185" y="6336031"/>
            <a:ext cx="3909412" cy="5740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r>
              <a:rPr sz="1400">
                <a:latin typeface="+mj-lt"/>
                <a:ea typeface="+mj-ea"/>
                <a:cs typeface="+mj-cs"/>
                <a:sym typeface="Avenir Roman"/>
              </a:rPr>
              <a:t>Medscape 2015 </a:t>
            </a:r>
            <a:endParaRPr>
              <a:latin typeface="+mj-lt"/>
              <a:ea typeface="+mj-ea"/>
              <a:cs typeface="+mj-cs"/>
              <a:sym typeface="Avenir Roman"/>
            </a:endParaRPr>
          </a:p>
          <a:p>
            <a:pPr lvl="0"/>
            <a:r>
              <a:rPr sz="1400">
                <a:latin typeface="+mj-lt"/>
                <a:ea typeface="+mj-ea"/>
                <a:cs typeface="+mj-cs"/>
                <a:sym typeface="Avenir Roman"/>
              </a:rPr>
              <a:t>Physician Burnout: It Just Keeps Getting Worse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4F500"/>
            </a:gs>
          </a:gsLst>
          <a:lin ang="5400000" scaled="0"/>
        </a:gradFill>
        <a:effectLst/>
      </p:bgPr>
    </p:bg>
    <p:spTree>
      <p:nvGrpSpPr>
        <p:cNvPr id="1" name=""/>
        <p:cNvGrpSpPr/>
        <p:nvPr/>
      </p:nvGrpSpPr>
      <p:grpSpPr>
        <a:xfrm>
          <a:off x="0" y="0"/>
          <a:ext cx="0" cy="0"/>
          <a:chOff x="0" y="0"/>
          <a:chExt cx="0" cy="0"/>
        </a:xfrm>
      </p:grpSpPr>
      <p:pic>
        <p:nvPicPr>
          <p:cNvPr id="124" name="image24.tif"/>
          <p:cNvPicPr/>
          <p:nvPr/>
        </p:nvPicPr>
        <p:blipFill>
          <a:blip r:embed="rId3">
            <a:extLst/>
          </a:blip>
          <a:stretch>
            <a:fillRect/>
          </a:stretch>
        </p:blipFill>
        <p:spPr>
          <a:xfrm>
            <a:off x="1239893" y="0"/>
            <a:ext cx="6664213" cy="6858000"/>
          </a:xfrm>
          <a:prstGeom prst="rect">
            <a:avLst/>
          </a:prstGeom>
          <a:ln w="12700">
            <a:miter lim="400000"/>
          </a:ln>
        </p:spPr>
      </p:pic>
      <p:sp>
        <p:nvSpPr>
          <p:cNvPr id="125" name="Shape 125"/>
          <p:cNvSpPr/>
          <p:nvPr/>
        </p:nvSpPr>
        <p:spPr>
          <a:xfrm>
            <a:off x="5197185" y="6336031"/>
            <a:ext cx="3909412" cy="57403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sz="1400">
                <a:latin typeface="+mj-lt"/>
                <a:ea typeface="+mj-ea"/>
                <a:cs typeface="+mj-cs"/>
                <a:sym typeface="Avenir Roman"/>
              </a:rPr>
              <a:t>Medscape 2015 </a:t>
            </a:r>
            <a:endParaRPr>
              <a:latin typeface="+mj-lt"/>
              <a:ea typeface="+mj-ea"/>
              <a:cs typeface="+mj-cs"/>
              <a:sym typeface="Avenir Roman"/>
            </a:endParaRPr>
          </a:p>
          <a:p>
            <a:pPr lvl="0"/>
            <a:r>
              <a:rPr sz="1400">
                <a:latin typeface="+mj-lt"/>
                <a:ea typeface="+mj-ea"/>
                <a:cs typeface="+mj-cs"/>
                <a:sym typeface="Avenir Roman"/>
              </a:rPr>
              <a:t>Physician Burnout: It Just Keeps Getting Worse </a:t>
            </a:r>
          </a:p>
        </p:txBody>
      </p:sp>
      <p:sp>
        <p:nvSpPr>
          <p:cNvPr id="126" name="Shape 126"/>
          <p:cNvSpPr/>
          <p:nvPr/>
        </p:nvSpPr>
        <p:spPr>
          <a:xfrm>
            <a:off x="2957757" y="2100581"/>
            <a:ext cx="4838025" cy="1285237"/>
          </a:xfrm>
          <a:prstGeom prst="rect">
            <a:avLst/>
          </a:prstGeom>
          <a:solidFill>
            <a:srgbClr val="99FA00"/>
          </a:solidFill>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7800" b="1">
                <a:solidFill>
                  <a:srgbClr val="FF2600"/>
                </a:solidFill>
              </a:defRPr>
            </a:lvl1pPr>
          </a:lstStyle>
          <a:p>
            <a:pPr lvl="0">
              <a:defRPr sz="1800" b="0">
                <a:solidFill>
                  <a:srgbClr val="000000"/>
                </a:solidFill>
              </a:defRPr>
            </a:pPr>
            <a:r>
              <a:rPr sz="7800" b="1">
                <a:solidFill>
                  <a:srgbClr val="FF2600"/>
                </a:solidFill>
              </a:rPr>
              <a:t>37-53%!!!!</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4F500"/>
            </a:gs>
          </a:gsLst>
          <a:lin ang="5400000" scaled="0"/>
        </a:gradFill>
        <a:effectLst/>
      </p:bgPr>
    </p:bg>
    <p:spTree>
      <p:nvGrpSpPr>
        <p:cNvPr id="1" name=""/>
        <p:cNvGrpSpPr/>
        <p:nvPr/>
      </p:nvGrpSpPr>
      <p:grpSpPr>
        <a:xfrm>
          <a:off x="0" y="0"/>
          <a:ext cx="0" cy="0"/>
          <a:chOff x="0" y="0"/>
          <a:chExt cx="0" cy="0"/>
        </a:xfrm>
      </p:grpSpPr>
      <p:sp>
        <p:nvSpPr>
          <p:cNvPr id="130" name="Shape 130"/>
          <p:cNvSpPr>
            <a:spLocks noGrp="1"/>
          </p:cNvSpPr>
          <p:nvPr>
            <p:ph type="title"/>
          </p:nvPr>
        </p:nvSpPr>
        <p:spPr>
          <a:xfrm>
            <a:off x="457198" y="66674"/>
            <a:ext cx="8229604" cy="1508129"/>
          </a:xfrm>
          <a:prstGeom prst="rect">
            <a:avLst/>
          </a:prstGeom>
        </p:spPr>
        <p:txBody>
          <a:bodyPr/>
          <a:lstStyle/>
          <a:p>
            <a:pPr lvl="0">
              <a:defRPr sz="1800"/>
            </a:pPr>
            <a:r>
              <a:rPr sz="4400"/>
              <a:t>Maslach Burnout Inventory</a:t>
            </a:r>
          </a:p>
        </p:txBody>
      </p:sp>
      <p:sp>
        <p:nvSpPr>
          <p:cNvPr id="131" name="Shape 131"/>
          <p:cNvSpPr>
            <a:spLocks noGrp="1"/>
          </p:cNvSpPr>
          <p:nvPr>
            <p:ph type="body" idx="1"/>
          </p:nvPr>
        </p:nvSpPr>
        <p:spPr>
          <a:prstGeom prst="rect">
            <a:avLst/>
          </a:prstGeom>
        </p:spPr>
        <p:txBody>
          <a:bodyPr/>
          <a:lstStyle/>
          <a:p>
            <a:pPr marL="0" lvl="0" indent="0">
              <a:buSzTx/>
              <a:buNone/>
              <a:defRPr sz="1800"/>
            </a:pPr>
            <a:r>
              <a:rPr sz="3200"/>
              <a:t>1. Uitputting- fysiek en mentaal </a:t>
            </a:r>
          </a:p>
          <a:p>
            <a:pPr marL="0" lvl="0" indent="0">
              <a:buSzTx/>
              <a:buNone/>
              <a:defRPr sz="1800"/>
            </a:pPr>
            <a:r>
              <a:rPr sz="3200"/>
              <a:t>2. Depersonalisatie</a:t>
            </a:r>
          </a:p>
          <a:p>
            <a:pPr marL="1332385" lvl="2" indent="-570385">
              <a:buSzPct val="60000"/>
              <a:buBlip>
                <a:blip r:embed="rId3"/>
              </a:buBlip>
              <a:defRPr sz="1800"/>
            </a:pPr>
            <a:r>
              <a:rPr sz="3200"/>
              <a:t>cynisme/sarcasme/zeuren</a:t>
            </a:r>
          </a:p>
          <a:p>
            <a:pPr marL="1332385" lvl="2" indent="-570385">
              <a:buSzPct val="60000"/>
              <a:buBlip>
                <a:blip r:embed="rId3"/>
              </a:buBlip>
              <a:defRPr sz="1800"/>
            </a:pPr>
            <a:r>
              <a:rPr sz="3200"/>
              <a:t>compassion fatigue</a:t>
            </a:r>
          </a:p>
          <a:p>
            <a:pPr marL="0" lvl="0" indent="0">
              <a:buSzTx/>
              <a:buNone/>
              <a:defRPr sz="1800"/>
            </a:pPr>
            <a:r>
              <a:rPr sz="3200"/>
              <a:t>3. Persoonlijk functioneren</a:t>
            </a:r>
          </a:p>
          <a:p>
            <a:pPr marL="1332385" lvl="2" indent="-570385">
              <a:buSzPct val="60000"/>
              <a:buBlip>
                <a:blip r:embed="rId3"/>
              </a:buBlip>
              <a:defRPr sz="1800"/>
            </a:pPr>
            <a:r>
              <a:rPr sz="3200"/>
              <a:t>twijfel over effectiviteit/kwaliteit van het werk </a:t>
            </a:r>
          </a:p>
        </p:txBody>
      </p:sp>
      <p:pic>
        <p:nvPicPr>
          <p:cNvPr id="132" name="image25.jpeg" descr="burnout-schilderij-590.jpg"/>
          <p:cNvPicPr/>
          <p:nvPr/>
        </p:nvPicPr>
        <p:blipFill>
          <a:blip r:embed="rId4">
            <a:extLst/>
          </a:blip>
          <a:stretch>
            <a:fillRect/>
          </a:stretch>
        </p:blipFill>
        <p:spPr>
          <a:xfrm>
            <a:off x="3326215" y="5570368"/>
            <a:ext cx="2491573" cy="126690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7F500"/>
            </a:gs>
          </a:gsLst>
          <a:lin ang="5400000" scaled="0"/>
        </a:gradFill>
        <a:effectLst/>
      </p:bgPr>
    </p:bg>
    <p:spTree>
      <p:nvGrpSpPr>
        <p:cNvPr id="1" name=""/>
        <p:cNvGrpSpPr/>
        <p:nvPr/>
      </p:nvGrpSpPr>
      <p:grpSpPr>
        <a:xfrm>
          <a:off x="0" y="0"/>
          <a:ext cx="0" cy="0"/>
          <a:chOff x="0" y="0"/>
          <a:chExt cx="0" cy="0"/>
        </a:xfrm>
      </p:grpSpPr>
      <p:sp>
        <p:nvSpPr>
          <p:cNvPr id="136" name="Shape 136"/>
          <p:cNvSpPr/>
          <p:nvPr/>
        </p:nvSpPr>
        <p:spPr>
          <a:xfrm>
            <a:off x="2265009" y="5652868"/>
            <a:ext cx="4932441" cy="533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3600" b="1">
                <a:latin typeface="Calibri"/>
                <a:ea typeface="Calibri"/>
                <a:cs typeface="Calibri"/>
                <a:sym typeface="Calibri"/>
              </a:defRPr>
            </a:lvl1pPr>
          </a:lstStyle>
          <a:p>
            <a:pPr lvl="0">
              <a:defRPr sz="1800" b="0"/>
            </a:pPr>
            <a:r>
              <a:rPr sz="3600" b="1"/>
              <a:t>maar………waarom wij?</a:t>
            </a:r>
          </a:p>
        </p:txBody>
      </p:sp>
      <p:pic>
        <p:nvPicPr>
          <p:cNvPr id="137" name="pasted-image.tif"/>
          <p:cNvPicPr/>
          <p:nvPr/>
        </p:nvPicPr>
        <p:blipFill>
          <a:blip r:embed="rId3">
            <a:extLst/>
          </a:blip>
          <a:stretch>
            <a:fillRect/>
          </a:stretch>
        </p:blipFill>
        <p:spPr>
          <a:xfrm>
            <a:off x="2414364" y="933896"/>
            <a:ext cx="4315272" cy="4315272"/>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7F500"/>
            </a:gs>
          </a:gsLst>
          <a:lin ang="5400000" scaled="0"/>
        </a:gradFill>
        <a:effectLst/>
      </p:bgPr>
    </p:bg>
    <p:spTree>
      <p:nvGrpSpPr>
        <p:cNvPr id="1" name=""/>
        <p:cNvGrpSpPr/>
        <p:nvPr/>
      </p:nvGrpSpPr>
      <p:grpSpPr>
        <a:xfrm>
          <a:off x="0" y="0"/>
          <a:ext cx="0" cy="0"/>
          <a:chOff x="0" y="0"/>
          <a:chExt cx="0" cy="0"/>
        </a:xfrm>
      </p:grpSpPr>
      <p:sp>
        <p:nvSpPr>
          <p:cNvPr id="141" name="Shape 141"/>
          <p:cNvSpPr>
            <a:spLocks noGrp="1"/>
          </p:cNvSpPr>
          <p:nvPr>
            <p:ph type="title"/>
          </p:nvPr>
        </p:nvSpPr>
        <p:spPr>
          <a:prstGeom prst="rect">
            <a:avLst/>
          </a:prstGeom>
        </p:spPr>
        <p:txBody>
          <a:bodyPr/>
          <a:lstStyle/>
          <a:p>
            <a:pPr lvl="0">
              <a:defRPr sz="1800"/>
            </a:pPr>
            <a:r>
              <a:rPr sz="4400"/>
              <a:t>Oorzaken van burnout</a:t>
            </a:r>
          </a:p>
        </p:txBody>
      </p:sp>
      <p:sp>
        <p:nvSpPr>
          <p:cNvPr id="142" name="Shape 142"/>
          <p:cNvSpPr>
            <a:spLocks noGrp="1"/>
          </p:cNvSpPr>
          <p:nvPr>
            <p:ph type="body" idx="1"/>
          </p:nvPr>
        </p:nvSpPr>
        <p:spPr>
          <a:xfrm>
            <a:off x="317500" y="2019300"/>
            <a:ext cx="4038600" cy="5257800"/>
          </a:xfrm>
          <a:prstGeom prst="rect">
            <a:avLst/>
          </a:prstGeom>
        </p:spPr>
        <p:txBody>
          <a:bodyPr/>
          <a:lstStyle/>
          <a:p>
            <a:pPr marL="0" lvl="0" indent="0">
              <a:buSzTx/>
              <a:buFontTx/>
              <a:buNone/>
              <a:defRPr sz="1800"/>
            </a:pPr>
            <a:r>
              <a:rPr sz="2800"/>
              <a:t>1. het vak op zich</a:t>
            </a:r>
          </a:p>
          <a:p>
            <a:pPr marL="0" lvl="0" indent="0">
              <a:buSzTx/>
              <a:buFontTx/>
              <a:buNone/>
              <a:defRPr sz="1800"/>
            </a:pPr>
            <a:endParaRPr sz="2800"/>
          </a:p>
          <a:p>
            <a:pPr marL="0" lvl="0" indent="0">
              <a:buSzTx/>
              <a:buFontTx/>
              <a:buNone/>
              <a:defRPr sz="1800"/>
            </a:pPr>
            <a:r>
              <a:rPr sz="2800"/>
              <a:t>2. onvolledige opleiding</a:t>
            </a:r>
          </a:p>
          <a:p>
            <a:pPr marL="0" lvl="0" indent="0">
              <a:buSzTx/>
              <a:buFontTx/>
              <a:buNone/>
              <a:defRPr sz="1800"/>
            </a:pPr>
            <a:endParaRPr sz="2800"/>
          </a:p>
          <a:p>
            <a:pPr marL="0" lvl="0" indent="0">
              <a:buSzTx/>
              <a:buFontTx/>
              <a:buNone/>
              <a:defRPr sz="1800"/>
            </a:pPr>
            <a:r>
              <a:rPr sz="2800"/>
              <a:t>3. een privé leven</a:t>
            </a:r>
          </a:p>
          <a:p>
            <a:pPr marL="0" lvl="0" indent="0">
              <a:buSzTx/>
              <a:buFontTx/>
              <a:buNone/>
              <a:defRPr sz="1800"/>
            </a:pPr>
            <a:endParaRPr sz="2800"/>
          </a:p>
          <a:p>
            <a:pPr marL="0" lvl="0" indent="0">
              <a:buSzTx/>
              <a:buFontTx/>
              <a:buNone/>
              <a:defRPr sz="1800"/>
            </a:pPr>
            <a:r>
              <a:rPr sz="2800"/>
              <a:t>4. conditionering</a:t>
            </a:r>
          </a:p>
        </p:txBody>
      </p:sp>
      <p:pic>
        <p:nvPicPr>
          <p:cNvPr id="143" name="image27.tif"/>
          <p:cNvPicPr/>
          <p:nvPr/>
        </p:nvPicPr>
        <p:blipFill>
          <a:blip r:embed="rId2">
            <a:extLst/>
          </a:blip>
          <a:stretch>
            <a:fillRect/>
          </a:stretch>
        </p:blipFill>
        <p:spPr>
          <a:xfrm>
            <a:off x="4458528" y="1925981"/>
            <a:ext cx="4280227" cy="3658101"/>
          </a:xfrm>
          <a:prstGeom prst="rect">
            <a:avLst/>
          </a:prstGeom>
          <a:ln w="12700">
            <a:miter lim="400000"/>
          </a:ln>
        </p:spPr>
      </p:pic>
      <p:sp>
        <p:nvSpPr>
          <p:cNvPr id="144" name="Shape 144"/>
          <p:cNvSpPr/>
          <p:nvPr/>
        </p:nvSpPr>
        <p:spPr>
          <a:xfrm>
            <a:off x="2390803" y="6151881"/>
            <a:ext cx="4362395" cy="4851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600" i="1"/>
            </a:lvl1pPr>
          </a:lstStyle>
          <a:p>
            <a:pPr lvl="0">
              <a:defRPr sz="1800" i="0"/>
            </a:pPr>
            <a:r>
              <a:rPr sz="2600" i="1"/>
              <a:t>De patiënt gaat altijd voor…..</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68F500"/>
            </a:gs>
          </a:gsLst>
          <a:lin ang="5400000" scaled="0"/>
        </a:gradFill>
        <a:effectLst/>
      </p:bgPr>
    </p:bg>
    <p:spTree>
      <p:nvGrpSpPr>
        <p:cNvPr id="1" name=""/>
        <p:cNvGrpSpPr/>
        <p:nvPr/>
      </p:nvGrpSpPr>
      <p:grpSpPr>
        <a:xfrm>
          <a:off x="0" y="0"/>
          <a:ext cx="0" cy="0"/>
          <a:chOff x="0" y="0"/>
          <a:chExt cx="0" cy="0"/>
        </a:xfrm>
      </p:grpSpPr>
      <p:sp>
        <p:nvSpPr>
          <p:cNvPr id="146" name="Shape 146"/>
          <p:cNvSpPr>
            <a:spLocks noGrp="1"/>
          </p:cNvSpPr>
          <p:nvPr>
            <p:ph type="title"/>
          </p:nvPr>
        </p:nvSpPr>
        <p:spPr>
          <a:xfrm>
            <a:off x="124668" y="4381500"/>
            <a:ext cx="5173118" cy="2132808"/>
          </a:xfrm>
          <a:prstGeom prst="rect">
            <a:avLst/>
          </a:prstGeom>
        </p:spPr>
        <p:txBody>
          <a:bodyPr lIns="0" tIns="0" rIns="0" bIns="0"/>
          <a:lstStyle/>
          <a:p>
            <a:pPr lvl="0" algn="ctr" defTabSz="393191">
              <a:defRPr sz="1800" b="0" cap="none"/>
            </a:pPr>
            <a:r>
              <a:rPr sz="3400" b="1" cap="all"/>
              <a:t>je kan niet geven</a:t>
            </a:r>
          </a:p>
          <a:p>
            <a:pPr lvl="0" algn="ctr" defTabSz="393191">
              <a:defRPr sz="1800" b="0" cap="none"/>
            </a:pPr>
            <a:r>
              <a:rPr sz="3400" b="1" cap="all"/>
              <a:t>wat je niet hebt</a:t>
            </a:r>
          </a:p>
          <a:p>
            <a:pPr lvl="0" algn="ctr" defTabSz="393191">
              <a:defRPr sz="1800" b="0" cap="none"/>
            </a:pPr>
            <a:r>
              <a:rPr sz="3400" b="1" cap="all"/>
              <a:t>!!!!</a:t>
            </a:r>
          </a:p>
        </p:txBody>
      </p:sp>
      <p:pic>
        <p:nvPicPr>
          <p:cNvPr id="147" name="image28.tif"/>
          <p:cNvPicPr/>
          <p:nvPr/>
        </p:nvPicPr>
        <p:blipFill>
          <a:blip r:embed="rId2">
            <a:extLst/>
          </a:blip>
          <a:stretch>
            <a:fillRect/>
          </a:stretch>
        </p:blipFill>
        <p:spPr>
          <a:xfrm>
            <a:off x="5194529" y="776828"/>
            <a:ext cx="3837616" cy="5304345"/>
          </a:xfrm>
          <a:prstGeom prst="rect">
            <a:avLst/>
          </a:prstGeom>
          <a:ln w="12700">
            <a:miter lim="400000"/>
          </a:ln>
        </p:spPr>
      </p:pic>
      <p:sp>
        <p:nvSpPr>
          <p:cNvPr id="148" name="Shape 148"/>
          <p:cNvSpPr/>
          <p:nvPr/>
        </p:nvSpPr>
        <p:spPr>
          <a:xfrm>
            <a:off x="753365" y="792481"/>
            <a:ext cx="4169724" cy="338073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a:r>
              <a:rPr sz="3200">
                <a:latin typeface="Calibri"/>
                <a:ea typeface="Calibri"/>
                <a:cs typeface="Calibri"/>
                <a:sym typeface="Calibri"/>
              </a:rPr>
              <a:t>We zijn erop getraind</a:t>
            </a:r>
          </a:p>
          <a:p>
            <a:pPr lvl="0" algn="ctr"/>
            <a:r>
              <a:rPr sz="3200">
                <a:latin typeface="Calibri"/>
                <a:ea typeface="Calibri"/>
                <a:cs typeface="Calibri"/>
                <a:sym typeface="Calibri"/>
              </a:rPr>
              <a:t> om op leeg te lopen</a:t>
            </a:r>
          </a:p>
          <a:p>
            <a:pPr lvl="0" algn="ctr"/>
            <a:endParaRPr sz="3200">
              <a:latin typeface="Calibri"/>
              <a:ea typeface="Calibri"/>
              <a:cs typeface="Calibri"/>
              <a:sym typeface="Calibri"/>
            </a:endParaRPr>
          </a:p>
          <a:p>
            <a:pPr lvl="0" algn="ctr"/>
            <a:endParaRPr sz="3200">
              <a:latin typeface="Calibri"/>
              <a:ea typeface="Calibri"/>
              <a:cs typeface="Calibri"/>
              <a:sym typeface="Calibri"/>
            </a:endParaRPr>
          </a:p>
          <a:p>
            <a:pPr lvl="0" algn="ctr"/>
            <a:endParaRPr sz="3200">
              <a:latin typeface="Calibri"/>
              <a:ea typeface="Calibri"/>
              <a:cs typeface="Calibri"/>
              <a:sym typeface="Calibri"/>
            </a:endParaRPr>
          </a:p>
          <a:p>
            <a:pPr lvl="0" algn="ctr"/>
            <a:endParaRPr sz="3200">
              <a:latin typeface="Calibri"/>
              <a:ea typeface="Calibri"/>
              <a:cs typeface="Calibri"/>
              <a:sym typeface="Calibri"/>
            </a:endParaRPr>
          </a:p>
          <a:p>
            <a:pPr lvl="0" algn="ctr"/>
            <a:r>
              <a:rPr sz="3200">
                <a:latin typeface="Calibri"/>
                <a:ea typeface="Calibri"/>
                <a:cs typeface="Calibri"/>
                <a:sym typeface="Calibri"/>
              </a:rPr>
              <a:t>maar….</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7F500"/>
            </a:gs>
            <a:gs pos="100000">
              <a:srgbClr val="E6EEFF"/>
            </a:gs>
          </a:gsLst>
          <a:lin ang="16200000" scaled="0"/>
        </a:gradFill>
        <a:effectLst/>
      </p:bgPr>
    </p:bg>
    <p:spTree>
      <p:nvGrpSpPr>
        <p:cNvPr id="1" name=""/>
        <p:cNvGrpSpPr/>
        <p:nvPr/>
      </p:nvGrpSpPr>
      <p:grpSpPr>
        <a:xfrm>
          <a:off x="0" y="0"/>
          <a:ext cx="0" cy="0"/>
          <a:chOff x="0" y="0"/>
          <a:chExt cx="0" cy="0"/>
        </a:xfrm>
      </p:grpSpPr>
      <p:sp>
        <p:nvSpPr>
          <p:cNvPr id="150" name="Shape 150"/>
          <p:cNvSpPr>
            <a:spLocks noGrp="1"/>
          </p:cNvSpPr>
          <p:nvPr>
            <p:ph type="body" idx="1"/>
          </p:nvPr>
        </p:nvSpPr>
        <p:spPr>
          <a:xfrm>
            <a:off x="838200" y="1234652"/>
            <a:ext cx="8229600" cy="5887296"/>
          </a:xfrm>
          <a:prstGeom prst="rect">
            <a:avLst/>
          </a:prstGeom>
        </p:spPr>
        <p:txBody>
          <a:bodyPr lIns="0" tIns="0" rIns="0" bIns="0"/>
          <a:lstStyle/>
          <a:p>
            <a:pPr marL="0" lvl="0" indent="0" defTabSz="286755">
              <a:spcBef>
                <a:spcPts val="400"/>
              </a:spcBef>
              <a:buSzTx/>
              <a:buNone/>
              <a:defRPr sz="1800"/>
            </a:pPr>
            <a:endParaRPr sz="2800"/>
          </a:p>
          <a:p>
            <a:pPr marL="0" lvl="0" indent="0" defTabSz="286755">
              <a:spcBef>
                <a:spcPts val="400"/>
              </a:spcBef>
              <a:buSzTx/>
              <a:buNone/>
              <a:defRPr sz="1800"/>
            </a:pPr>
            <a:endParaRPr sz="2800"/>
          </a:p>
          <a:p>
            <a:pPr marL="0" lvl="0" indent="0" defTabSz="286755">
              <a:spcBef>
                <a:spcPts val="400"/>
              </a:spcBef>
              <a:buSzTx/>
              <a:buNone/>
              <a:defRPr sz="1800"/>
            </a:pPr>
            <a:r>
              <a:rPr sz="2800"/>
              <a:t>De </a:t>
            </a:r>
            <a:r>
              <a:rPr sz="2800" u="sng"/>
              <a:t>enige</a:t>
            </a:r>
            <a:r>
              <a:rPr sz="2800"/>
              <a:t> manier om</a:t>
            </a:r>
          </a:p>
          <a:p>
            <a:pPr marL="0" lvl="0" indent="0" defTabSz="286755">
              <a:spcBef>
                <a:spcPts val="400"/>
              </a:spcBef>
              <a:buSzTx/>
              <a:buNone/>
              <a:defRPr sz="1800"/>
            </a:pPr>
            <a:r>
              <a:rPr sz="2800"/>
              <a:t>1. goed werk te leveren én</a:t>
            </a:r>
          </a:p>
          <a:p>
            <a:pPr marL="0" lvl="0" indent="0" defTabSz="286755">
              <a:spcBef>
                <a:spcPts val="400"/>
              </a:spcBef>
              <a:buSzTx/>
              <a:buNone/>
              <a:defRPr sz="1800"/>
            </a:pPr>
            <a:r>
              <a:rPr sz="2800"/>
              <a:t>2. een goede kwaliteit van leven te hebben</a:t>
            </a:r>
          </a:p>
          <a:p>
            <a:pPr marL="0" lvl="0" indent="0" defTabSz="286755">
              <a:spcBef>
                <a:spcPts val="400"/>
              </a:spcBef>
              <a:buSzTx/>
              <a:buNone/>
              <a:defRPr sz="1800"/>
            </a:pPr>
            <a:endParaRPr sz="2800"/>
          </a:p>
          <a:p>
            <a:pPr marL="0" lvl="0" indent="0" defTabSz="286755">
              <a:spcBef>
                <a:spcPts val="400"/>
              </a:spcBef>
              <a:buSzTx/>
              <a:buNone/>
              <a:defRPr sz="1800"/>
            </a:pPr>
            <a:endParaRPr sz="2800"/>
          </a:p>
          <a:p>
            <a:pPr marL="0" lvl="0" indent="0" defTabSz="286755">
              <a:spcBef>
                <a:spcPts val="400"/>
              </a:spcBef>
              <a:buSzTx/>
              <a:buNone/>
              <a:defRPr sz="1800"/>
            </a:pPr>
            <a:r>
              <a:rPr sz="2800" u="sng"/>
              <a:t>Positief in alle drie bankrekeningen te staan</a:t>
            </a:r>
          </a:p>
          <a:p>
            <a:pPr marL="449177" lvl="0" indent="-449177" defTabSz="286755">
              <a:spcBef>
                <a:spcPts val="400"/>
              </a:spcBef>
              <a:buSzPct val="60000"/>
              <a:buBlip>
                <a:blip r:embed="rId2"/>
              </a:buBlip>
              <a:defRPr sz="1800"/>
            </a:pPr>
            <a:r>
              <a:rPr sz="2800"/>
              <a:t>Fysiek</a:t>
            </a:r>
          </a:p>
          <a:p>
            <a:pPr marL="449177" lvl="0" indent="-449177" defTabSz="286755">
              <a:spcBef>
                <a:spcPts val="400"/>
              </a:spcBef>
              <a:buSzPct val="60000"/>
              <a:buBlip>
                <a:blip r:embed="rId2"/>
              </a:buBlip>
              <a:defRPr sz="1800"/>
            </a:pPr>
            <a:r>
              <a:rPr sz="2800"/>
              <a:t>Emotioneel</a:t>
            </a:r>
          </a:p>
          <a:p>
            <a:pPr marL="449177" lvl="0" indent="-449177" defTabSz="286755">
              <a:spcBef>
                <a:spcPts val="400"/>
              </a:spcBef>
              <a:buSzPct val="60000"/>
              <a:buBlip>
                <a:blip r:embed="rId2"/>
              </a:buBlip>
              <a:defRPr sz="1800"/>
            </a:pPr>
            <a:r>
              <a:rPr sz="2800"/>
              <a:t>Spiritueel</a:t>
            </a:r>
          </a:p>
        </p:txBody>
      </p:sp>
      <p:pic>
        <p:nvPicPr>
          <p:cNvPr id="151" name="image29.png"/>
          <p:cNvPicPr/>
          <p:nvPr/>
        </p:nvPicPr>
        <p:blipFill>
          <a:blip r:embed="rId3">
            <a:extLst/>
          </a:blip>
          <a:stretch>
            <a:fillRect/>
          </a:stretch>
        </p:blipFill>
        <p:spPr>
          <a:xfrm>
            <a:off x="6109060" y="56443"/>
            <a:ext cx="3021881" cy="3021879"/>
          </a:xfrm>
          <a:prstGeom prst="rect">
            <a:avLst/>
          </a:prstGeom>
          <a:ln w="12700">
            <a:miter lim="400000"/>
          </a:ln>
        </p:spPr>
      </p:pic>
      <p:pic>
        <p:nvPicPr>
          <p:cNvPr id="152" name="image30.tif"/>
          <p:cNvPicPr/>
          <p:nvPr/>
        </p:nvPicPr>
        <p:blipFill>
          <a:blip r:embed="rId4">
            <a:extLst/>
          </a:blip>
          <a:stretch>
            <a:fillRect/>
          </a:stretch>
        </p:blipFill>
        <p:spPr>
          <a:xfrm>
            <a:off x="305558" y="288593"/>
            <a:ext cx="2894084" cy="1308404"/>
          </a:xfrm>
          <a:prstGeom prst="rect">
            <a:avLst/>
          </a:prstGeom>
          <a:ln w="12700">
            <a:miter lim="400000"/>
          </a:ln>
        </p:spPr>
      </p:pic>
      <p:sp>
        <p:nvSpPr>
          <p:cNvPr id="153" name="Shape 153"/>
          <p:cNvSpPr/>
          <p:nvPr/>
        </p:nvSpPr>
        <p:spPr>
          <a:xfrm>
            <a:off x="4869872" y="6579668"/>
            <a:ext cx="4911481" cy="266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a:latin typeface="Calibri"/>
                <a:ea typeface="Calibri"/>
                <a:cs typeface="Calibri"/>
                <a:sym typeface="Calibri"/>
              </a:defRPr>
            </a:lvl1pPr>
          </a:lstStyle>
          <a:p>
            <a:pPr lvl="0"/>
            <a:r>
              <a:t>Stop physician burnout – Dike Drummond</a:t>
            </a:r>
          </a:p>
        </p:txBody>
      </p:sp>
      <p:sp>
        <p:nvSpPr>
          <p:cNvPr id="154" name="Shape 154"/>
          <p:cNvSpPr/>
          <p:nvPr/>
        </p:nvSpPr>
        <p:spPr>
          <a:xfrm>
            <a:off x="3470662" y="545722"/>
            <a:ext cx="2374503" cy="794149"/>
          </a:xfrm>
          <a:prstGeom prst="rightArrow">
            <a:avLst>
              <a:gd name="adj1" fmla="val 32000"/>
              <a:gd name="adj2" fmla="val 102349"/>
            </a:avLst>
          </a:prstGeom>
          <a:gradFill>
            <a:gsLst>
              <a:gs pos="0">
                <a:srgbClr val="FF2700"/>
              </a:gs>
              <a:gs pos="100000">
                <a:srgbClr val="FEF1EC"/>
              </a:gs>
            </a:gsLst>
            <a:lin ang="16200000"/>
          </a:gradFill>
          <a:ln w="25400">
            <a:solidFill>
              <a:srgbClr val="FF2900"/>
            </a:solidFill>
          </a:ln>
          <a:effectLst>
            <a:outerShdw blurRad="38100" dist="23000" dir="5400000" rotWithShape="0">
              <a:srgbClr val="000000">
                <a:alpha val="35000"/>
              </a:srgbClr>
            </a:outerShdw>
          </a:effectLst>
        </p:spPr>
        <p:txBody>
          <a:bodyPr lIns="0" tIns="0" rIns="0" bIns="0" anchor="ctr"/>
          <a:lstStyle/>
          <a:p>
            <a:pPr lvl="0">
              <a:defRPr>
                <a:solidFill>
                  <a:srgbClr val="FFFFFF"/>
                </a:solidFill>
                <a:latin typeface="+mj-lt"/>
                <a:ea typeface="+mj-ea"/>
                <a:cs typeface="+mj-cs"/>
                <a:sym typeface="Avenir Roman"/>
              </a:defRPr>
            </a:pPr>
            <a:endParaRPr/>
          </a:p>
        </p:txBody>
      </p:sp>
      <p:sp>
        <p:nvSpPr>
          <p:cNvPr id="155" name="Shape 155"/>
          <p:cNvSpPr/>
          <p:nvPr/>
        </p:nvSpPr>
        <p:spPr>
          <a:xfrm>
            <a:off x="3470662" y="3682622"/>
            <a:ext cx="2374503" cy="794149"/>
          </a:xfrm>
          <a:prstGeom prst="rightArrow">
            <a:avLst>
              <a:gd name="adj1" fmla="val 32000"/>
              <a:gd name="adj2" fmla="val 102349"/>
            </a:avLst>
          </a:prstGeom>
          <a:gradFill>
            <a:gsLst>
              <a:gs pos="0">
                <a:srgbClr val="FF2700"/>
              </a:gs>
              <a:gs pos="100000">
                <a:srgbClr val="FEF1EC"/>
              </a:gs>
            </a:gsLst>
            <a:lin ang="16200000"/>
          </a:gradFill>
          <a:ln w="25400">
            <a:solidFill>
              <a:srgbClr val="FF2900"/>
            </a:solidFill>
          </a:ln>
          <a:effectLst>
            <a:outerShdw blurRad="38100" dist="23000" dir="5400000" rotWithShape="0">
              <a:srgbClr val="000000">
                <a:alpha val="35000"/>
              </a:srgbClr>
            </a:outerShdw>
          </a:effectLst>
        </p:spPr>
        <p:txBody>
          <a:bodyPr lIns="0" tIns="0" rIns="0" bIns="0" anchor="ctr"/>
          <a:lstStyle/>
          <a:p>
            <a:pPr lvl="0">
              <a:defRPr>
                <a:solidFill>
                  <a:srgbClr val="FFFFFF"/>
                </a:solidFill>
                <a:latin typeface="+mj-lt"/>
                <a:ea typeface="+mj-ea"/>
                <a:cs typeface="+mj-cs"/>
                <a:sym typeface="Avenir Roman"/>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4F500"/>
            </a:gs>
          </a:gsLst>
          <a:lin ang="5400000" scaled="0"/>
        </a:gradFill>
        <a:effectLst/>
      </p:bgPr>
    </p:bg>
    <p:spTree>
      <p:nvGrpSpPr>
        <p:cNvPr id="1" name=""/>
        <p:cNvGrpSpPr/>
        <p:nvPr/>
      </p:nvGrpSpPr>
      <p:grpSpPr>
        <a:xfrm>
          <a:off x="0" y="0"/>
          <a:ext cx="0" cy="0"/>
          <a:chOff x="0" y="0"/>
          <a:chExt cx="0" cy="0"/>
        </a:xfrm>
      </p:grpSpPr>
      <p:pic>
        <p:nvPicPr>
          <p:cNvPr id="157" name="image31.jpeg"/>
          <p:cNvPicPr/>
          <p:nvPr/>
        </p:nvPicPr>
        <p:blipFill>
          <a:blip r:embed="rId2">
            <a:extLst/>
          </a:blip>
          <a:stretch>
            <a:fillRect/>
          </a:stretch>
        </p:blipFill>
        <p:spPr>
          <a:xfrm>
            <a:off x="803539" y="291117"/>
            <a:ext cx="7726768" cy="4711445"/>
          </a:xfrm>
          <a:prstGeom prst="rect">
            <a:avLst/>
          </a:prstGeom>
          <a:ln w="12700">
            <a:miter lim="400000"/>
          </a:ln>
        </p:spPr>
      </p:pic>
      <p:sp>
        <p:nvSpPr>
          <p:cNvPr id="158" name="Shape 158"/>
          <p:cNvSpPr/>
          <p:nvPr/>
        </p:nvSpPr>
        <p:spPr>
          <a:xfrm>
            <a:off x="1264668" y="5448300"/>
            <a:ext cx="7883954" cy="57403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2800">
                <a:latin typeface="+mj-lt"/>
                <a:ea typeface="+mj-ea"/>
                <a:cs typeface="+mj-cs"/>
                <a:sym typeface="Avenir Roman"/>
              </a:defRPr>
            </a:lvl1pPr>
          </a:lstStyle>
          <a:p>
            <a:pPr lvl="0">
              <a:defRPr sz="1800"/>
            </a:pPr>
            <a:r>
              <a:rPr sz="2800"/>
              <a:t>Er bestaat GEEN quick-fix! dilemma vs probleem</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93F500"/>
            </a:gs>
          </a:gsLst>
          <a:lin ang="5400000" scaled="0"/>
        </a:gradFill>
        <a:effectLst/>
      </p:bgPr>
    </p:bg>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pPr>
            <a:r>
              <a:rPr sz="4400"/>
              <a:t>Wat te doen?</a:t>
            </a:r>
          </a:p>
        </p:txBody>
      </p:sp>
      <p:sp>
        <p:nvSpPr>
          <p:cNvPr id="182" name="Shape 182"/>
          <p:cNvSpPr>
            <a:spLocks noGrp="1"/>
          </p:cNvSpPr>
          <p:nvPr>
            <p:ph type="body" idx="1"/>
          </p:nvPr>
        </p:nvSpPr>
        <p:spPr>
          <a:prstGeom prst="rect">
            <a:avLst/>
          </a:prstGeom>
        </p:spPr>
        <p:txBody>
          <a:bodyPr/>
          <a:lstStyle/>
          <a:p>
            <a:pPr marL="322325" lvl="0" indent="-322325" defTabSz="429768">
              <a:spcBef>
                <a:spcPts val="600"/>
              </a:spcBef>
              <a:defRPr sz="1800"/>
            </a:pPr>
            <a:r>
              <a:rPr sz="3008"/>
              <a:t>Wat kan </a:t>
            </a:r>
            <a:r>
              <a:rPr sz="3008" b="1" u="sng"/>
              <a:t>ik</a:t>
            </a:r>
            <a:r>
              <a:rPr sz="3008"/>
              <a:t> doen voor</a:t>
            </a:r>
          </a:p>
          <a:p>
            <a:pPr marL="752094" lvl="1" indent="-322325" defTabSz="429768">
              <a:spcBef>
                <a:spcPts val="600"/>
              </a:spcBef>
              <a:buChar char="•"/>
              <a:defRPr sz="1800"/>
            </a:pPr>
            <a:r>
              <a:rPr sz="3008"/>
              <a:t>minder stress</a:t>
            </a:r>
          </a:p>
          <a:p>
            <a:pPr marL="752094" lvl="1" indent="-322325" defTabSz="429768">
              <a:spcBef>
                <a:spcPts val="600"/>
              </a:spcBef>
              <a:buChar char="•"/>
              <a:defRPr sz="1800"/>
            </a:pPr>
            <a:r>
              <a:rPr sz="3008"/>
              <a:t>meer herstel/ wat geeft me energie</a:t>
            </a:r>
          </a:p>
          <a:p>
            <a:pPr marL="752094" lvl="1" indent="-322325" defTabSz="429768">
              <a:spcBef>
                <a:spcPts val="600"/>
              </a:spcBef>
              <a:buChar char="•"/>
              <a:defRPr sz="1800"/>
            </a:pPr>
            <a:endParaRPr sz="3008"/>
          </a:p>
          <a:p>
            <a:pPr marL="322325" lvl="0" indent="-322325" defTabSz="429768">
              <a:spcBef>
                <a:spcPts val="600"/>
              </a:spcBef>
              <a:defRPr sz="1800"/>
            </a:pPr>
            <a:r>
              <a:rPr sz="3008"/>
              <a:t>Wat kan </a:t>
            </a:r>
            <a:r>
              <a:rPr sz="3008" b="1" u="sng"/>
              <a:t>mijn organisatie</a:t>
            </a:r>
            <a:r>
              <a:rPr sz="3008"/>
              <a:t> doen voor mijn voor </a:t>
            </a:r>
          </a:p>
          <a:p>
            <a:pPr marL="752094" lvl="1" indent="-322325" defTabSz="429768">
              <a:spcBef>
                <a:spcPts val="600"/>
              </a:spcBef>
              <a:buChar char="•"/>
              <a:defRPr sz="1800"/>
            </a:pPr>
            <a:r>
              <a:rPr sz="3008"/>
              <a:t>minder stress</a:t>
            </a:r>
          </a:p>
          <a:p>
            <a:pPr marL="752094" lvl="1" indent="-322325" defTabSz="429768">
              <a:spcBef>
                <a:spcPts val="600"/>
              </a:spcBef>
              <a:buChar char="•"/>
              <a:defRPr sz="1800"/>
            </a:pPr>
            <a:r>
              <a:rPr sz="3008"/>
              <a:t>meer herstel/ wat geeft me energie</a:t>
            </a:r>
          </a:p>
          <a:p>
            <a:pPr marL="0" lvl="1" indent="214884" defTabSz="429768">
              <a:spcBef>
                <a:spcPts val="600"/>
              </a:spcBef>
              <a:buSzTx/>
              <a:buFontTx/>
              <a:buNone/>
              <a:defRPr sz="1800"/>
            </a:pPr>
            <a:endParaRPr sz="3008"/>
          </a:p>
          <a:p>
            <a:pPr marL="322325" lvl="0" indent="-322325" defTabSz="429768">
              <a:spcBef>
                <a:spcPts val="600"/>
              </a:spcBef>
              <a:defRPr sz="1800"/>
            </a:pPr>
            <a:r>
              <a:rPr sz="2538" i="1"/>
              <a:t>denk aan: fysiek, emotioneel, spiritueel, praktisch</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93F500"/>
            </a:gs>
          </a:gsLst>
          <a:lin ang="5400000" scaled="0"/>
        </a:gradFill>
        <a:effectLst/>
      </p:bgPr>
    </p:bg>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pPr>
            <a:r>
              <a:rPr sz="4400"/>
              <a:t>Wat te doen?</a:t>
            </a:r>
          </a:p>
        </p:txBody>
      </p:sp>
      <p:sp>
        <p:nvSpPr>
          <p:cNvPr id="182" name="Shape 182"/>
          <p:cNvSpPr>
            <a:spLocks noGrp="1"/>
          </p:cNvSpPr>
          <p:nvPr>
            <p:ph type="body" idx="1"/>
          </p:nvPr>
        </p:nvSpPr>
        <p:spPr>
          <a:prstGeom prst="rect">
            <a:avLst/>
          </a:prstGeom>
        </p:spPr>
        <p:txBody>
          <a:bodyPr lIns="45718" tIns="45718" rIns="45718" bIns="45718" anchor="t">
            <a:normAutofit/>
          </a:bodyPr>
          <a:lstStyle/>
          <a:p>
            <a:pPr marL="429895" lvl="1" indent="0" defTabSz="429768">
              <a:spcBef>
                <a:spcPts val="600"/>
              </a:spcBef>
              <a:buNone/>
              <a:defRPr sz="1800"/>
            </a:pPr>
            <a:endParaRPr lang="en-US" sz="3000" dirty="0"/>
          </a:p>
          <a:p>
            <a:pPr marL="0" lvl="1" indent="214630" defTabSz="429768">
              <a:spcBef>
                <a:spcPts val="600"/>
              </a:spcBef>
              <a:buSzTx/>
              <a:buFontTx/>
              <a:buNone/>
              <a:defRPr sz="1800"/>
            </a:pPr>
            <a:endParaRPr sz="3008"/>
          </a:p>
          <a:p>
            <a:pPr marL="321945" indent="-321945" defTabSz="429768">
              <a:spcBef>
                <a:spcPts val="600"/>
              </a:spcBef>
              <a:defRPr sz="1800"/>
            </a:pPr>
            <a:endParaRPr lang="en-US" sz="2500" i="1" dirty="0"/>
          </a:p>
          <a:p>
            <a:pPr marL="321945" indent="-321945" defTabSz="429768">
              <a:spcBef>
                <a:spcPts val="600"/>
              </a:spcBef>
              <a:defRPr sz="1800"/>
            </a:pPr>
            <a:endParaRPr lang="en-US" sz="2500" i="1" dirty="0"/>
          </a:p>
          <a:p>
            <a:pPr marL="321945" indent="-321945" defTabSz="429768">
              <a:spcBef>
                <a:spcPts val="600"/>
              </a:spcBef>
              <a:defRPr sz="1800"/>
            </a:pPr>
            <a:endParaRPr lang="en-US" sz="2500" i="1" dirty="0"/>
          </a:p>
          <a:p>
            <a:pPr marL="321945" indent="-321945" defTabSz="429768">
              <a:spcBef>
                <a:spcPts val="600"/>
              </a:spcBef>
              <a:defRPr sz="1800"/>
            </a:pPr>
            <a:endParaRPr lang="en-US" sz="2500" i="1" dirty="0"/>
          </a:p>
          <a:p>
            <a:pPr marL="321945" indent="-321945" defTabSz="429768">
              <a:spcBef>
                <a:spcPts val="600"/>
              </a:spcBef>
              <a:defRPr sz="1800"/>
            </a:pPr>
            <a:endParaRPr lang="en-US" sz="2500" i="1" dirty="0"/>
          </a:p>
          <a:p>
            <a:pPr marL="321945" indent="-321945" defTabSz="429768">
              <a:spcBef>
                <a:spcPts val="600"/>
              </a:spcBef>
              <a:defRPr sz="1800"/>
            </a:pPr>
            <a:endParaRPr lang="en-US" sz="2500" i="1" dirty="0"/>
          </a:p>
          <a:p>
            <a:pPr marL="321945" indent="-321945" defTabSz="429768">
              <a:spcBef>
                <a:spcPts val="600"/>
              </a:spcBef>
              <a:defRPr sz="1800"/>
            </a:pPr>
            <a:endParaRPr lang="en-US" sz="2500" i="1" dirty="0"/>
          </a:p>
          <a:p>
            <a:pPr marL="321945" lvl="0" indent="-321945" defTabSz="429768">
              <a:spcBef>
                <a:spcPts val="600"/>
              </a:spcBef>
              <a:defRPr sz="1800"/>
            </a:pPr>
            <a:r>
              <a:rPr sz="2500" i="1" dirty="0" err="1"/>
              <a:t>denk</a:t>
            </a:r>
            <a:r>
              <a:rPr sz="2500" i="1" dirty="0"/>
              <a:t> </a:t>
            </a:r>
            <a:r>
              <a:rPr sz="2500" i="1" dirty="0" err="1"/>
              <a:t>aan</a:t>
            </a:r>
            <a:r>
              <a:rPr sz="2500" i="1" dirty="0"/>
              <a:t>: </a:t>
            </a:r>
            <a:r>
              <a:rPr sz="2500" i="1" dirty="0" err="1"/>
              <a:t>fysiek</a:t>
            </a:r>
            <a:r>
              <a:rPr sz="2500" i="1" dirty="0"/>
              <a:t>, </a:t>
            </a:r>
            <a:r>
              <a:rPr sz="2500" i="1" dirty="0" err="1"/>
              <a:t>emotioneel</a:t>
            </a:r>
            <a:r>
              <a:rPr sz="2500" i="1" dirty="0"/>
              <a:t>, </a:t>
            </a:r>
            <a:r>
              <a:rPr sz="2500" i="1" dirty="0" err="1"/>
              <a:t>spiritueel</a:t>
            </a:r>
            <a:r>
              <a:rPr sz="2500" i="1" dirty="0"/>
              <a:t>, </a:t>
            </a:r>
            <a:r>
              <a:rPr sz="2500" i="1" dirty="0" err="1"/>
              <a:t>praktisch</a:t>
            </a:r>
            <a:endParaRPr>
              <a:solidFill>
                <a:schemeClr val="tx1"/>
              </a:solidFill>
            </a:endParaRPr>
          </a:p>
        </p:txBody>
      </p:sp>
      <p:graphicFrame>
        <p:nvGraphicFramePr>
          <p:cNvPr id="2" name="Table 2">
            <a:extLst>
              <a:ext uri="{FF2B5EF4-FFF2-40B4-BE49-F238E27FC236}">
                <a16:creationId xmlns:a16="http://schemas.microsoft.com/office/drawing/2014/main" id="{144ECFE4-FA9F-4DAC-BAF0-951CF665F236}"/>
              </a:ext>
            </a:extLst>
          </p:cNvPr>
          <p:cNvGraphicFramePr>
            <a:graphicFrameLocks noGrp="1"/>
          </p:cNvGraphicFramePr>
          <p:nvPr>
            <p:extLst>
              <p:ext uri="{D42A27DB-BD31-4B8C-83A1-F6EECF244321}">
                <p14:modId xmlns:p14="http://schemas.microsoft.com/office/powerpoint/2010/main" val="3783544705"/>
              </p:ext>
            </p:extLst>
          </p:nvPr>
        </p:nvGraphicFramePr>
        <p:xfrm>
          <a:off x="801384" y="1652901"/>
          <a:ext cx="5837571" cy="3810000"/>
        </p:xfrm>
        <a:graphic>
          <a:graphicData uri="http://schemas.openxmlformats.org/drawingml/2006/table">
            <a:tbl>
              <a:tblPr firstRow="1" bandRow="1">
                <a:tableStyleId>{5940675A-B579-460E-94D1-54222C63F5DA}</a:tableStyleId>
              </a:tblPr>
              <a:tblGrid>
                <a:gridCol w="1945857">
                  <a:extLst>
                    <a:ext uri="{9D8B030D-6E8A-4147-A177-3AD203B41FA5}">
                      <a16:colId xmlns:a16="http://schemas.microsoft.com/office/drawing/2014/main" val="3309509252"/>
                    </a:ext>
                  </a:extLst>
                </a:gridCol>
                <a:gridCol w="1945857">
                  <a:extLst>
                    <a:ext uri="{9D8B030D-6E8A-4147-A177-3AD203B41FA5}">
                      <a16:colId xmlns:a16="http://schemas.microsoft.com/office/drawing/2014/main" val="3993722644"/>
                    </a:ext>
                  </a:extLst>
                </a:gridCol>
                <a:gridCol w="1945857">
                  <a:extLst>
                    <a:ext uri="{9D8B030D-6E8A-4147-A177-3AD203B41FA5}">
                      <a16:colId xmlns:a16="http://schemas.microsoft.com/office/drawing/2014/main" val="1893173013"/>
                    </a:ext>
                  </a:extLst>
                </a:gridCol>
              </a:tblGrid>
              <a:tr h="370840">
                <a:tc>
                  <a:txBody>
                    <a:bodyPr/>
                    <a:lstStyle/>
                    <a:p>
                      <a:pPr>
                        <a:buNone/>
                      </a:pPr>
                      <a:endParaRPr lang="en-US"/>
                    </a:p>
                  </a:txBody>
                  <a:tcPr/>
                </a:tc>
                <a:tc>
                  <a:txBody>
                    <a:bodyPr/>
                    <a:lstStyle/>
                    <a:p>
                      <a:pPr>
                        <a:buNone/>
                      </a:pPr>
                      <a:r>
                        <a:rPr lang="en-US" sz="2000" dirty="0"/>
                        <a:t>Meer </a:t>
                      </a:r>
                      <a:r>
                        <a:rPr lang="en-US" sz="2000" dirty="0" err="1"/>
                        <a:t>herstel</a:t>
                      </a:r>
                      <a:r>
                        <a:rPr lang="en-US" sz="2000" dirty="0"/>
                        <a:t>/</a:t>
                      </a:r>
                    </a:p>
                    <a:p>
                      <a:pPr lvl="0">
                        <a:buNone/>
                      </a:pPr>
                      <a:r>
                        <a:rPr lang="en-US" sz="2000" dirty="0" err="1"/>
                        <a:t>meer</a:t>
                      </a:r>
                      <a:r>
                        <a:rPr lang="en-US" sz="2000" dirty="0"/>
                        <a:t> </a:t>
                      </a:r>
                      <a:r>
                        <a:rPr lang="en-US" sz="2000" dirty="0" err="1"/>
                        <a:t>energie</a:t>
                      </a:r>
                      <a:endParaRPr lang="en-US" sz="2000" dirty="0"/>
                    </a:p>
                  </a:txBody>
                  <a:tcPr/>
                </a:tc>
                <a:tc>
                  <a:txBody>
                    <a:bodyPr/>
                    <a:lstStyle/>
                    <a:p>
                      <a:pPr>
                        <a:buNone/>
                      </a:pPr>
                      <a:r>
                        <a:rPr lang="en-US" sz="2000" dirty="0"/>
                        <a:t>Minder stress</a:t>
                      </a:r>
                    </a:p>
                  </a:txBody>
                  <a:tcPr/>
                </a:tc>
                <a:extLst>
                  <a:ext uri="{0D108BD9-81ED-4DB2-BD59-A6C34878D82A}">
                    <a16:rowId xmlns:a16="http://schemas.microsoft.com/office/drawing/2014/main" val="1427635477"/>
                  </a:ext>
                </a:extLst>
              </a:tr>
              <a:tr h="370840">
                <a:tc>
                  <a:txBody>
                    <a:bodyPr/>
                    <a:lstStyle/>
                    <a:p>
                      <a:pPr>
                        <a:buNone/>
                      </a:pPr>
                      <a:r>
                        <a:rPr lang="en-US" sz="2000" dirty="0"/>
                        <a:t>IK</a:t>
                      </a:r>
                    </a:p>
                  </a:txBody>
                  <a:tcPr/>
                </a:tc>
                <a:tc>
                  <a:txBody>
                    <a:bodyPr/>
                    <a:lstStyle/>
                    <a:p>
                      <a:pPr>
                        <a:buNone/>
                      </a:pPr>
                      <a:endParaRPr lang="en-US"/>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txBody>
                  <a:tcPr/>
                </a:tc>
                <a:tc>
                  <a:txBody>
                    <a:bodyPr/>
                    <a:lstStyle/>
                    <a:p>
                      <a:endParaRPr lang="en-US"/>
                    </a:p>
                  </a:txBody>
                  <a:tcPr/>
                </a:tc>
                <a:extLst>
                  <a:ext uri="{0D108BD9-81ED-4DB2-BD59-A6C34878D82A}">
                    <a16:rowId xmlns:a16="http://schemas.microsoft.com/office/drawing/2014/main" val="4235582013"/>
                  </a:ext>
                </a:extLst>
              </a:tr>
              <a:tr h="370840">
                <a:tc>
                  <a:txBody>
                    <a:bodyPr/>
                    <a:lstStyle/>
                    <a:p>
                      <a:pPr>
                        <a:buNone/>
                      </a:pPr>
                      <a:r>
                        <a:rPr lang="en-US" sz="2000" dirty="0"/>
                        <a:t>ORGANISATIE</a:t>
                      </a:r>
                    </a:p>
                  </a:txBody>
                  <a:tcPr/>
                </a:tc>
                <a:tc>
                  <a:txBody>
                    <a:bodyPr/>
                    <a:lstStyle/>
                    <a:p>
                      <a:pPr>
                        <a:buNone/>
                      </a:pPr>
                      <a:endParaRPr lang="en-US"/>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txBody>
                  <a:tcPr/>
                </a:tc>
                <a:tc>
                  <a:txBody>
                    <a:bodyPr/>
                    <a:lstStyle/>
                    <a:p>
                      <a:endParaRPr lang="en-US"/>
                    </a:p>
                  </a:txBody>
                  <a:tcPr/>
                </a:tc>
                <a:extLst>
                  <a:ext uri="{0D108BD9-81ED-4DB2-BD59-A6C34878D82A}">
                    <a16:rowId xmlns:a16="http://schemas.microsoft.com/office/drawing/2014/main" val="2748922670"/>
                  </a:ext>
                </a:extLst>
              </a:tr>
            </a:tbl>
          </a:graphicData>
        </a:graphic>
      </p:graphicFrame>
    </p:spTree>
    <p:extLst>
      <p:ext uri="{BB962C8B-B14F-4D97-AF65-F5344CB8AC3E}">
        <p14:creationId xmlns:p14="http://schemas.microsoft.com/office/powerpoint/2010/main" val="26861317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FA00"/>
        </a:solidFill>
        <a:effectLst/>
      </p:bgPr>
    </p:bg>
    <p:spTree>
      <p:nvGrpSpPr>
        <p:cNvPr id="1" name=""/>
        <p:cNvGrpSpPr/>
        <p:nvPr/>
      </p:nvGrpSpPr>
      <p:grpSpPr>
        <a:xfrm>
          <a:off x="0" y="0"/>
          <a:ext cx="0" cy="0"/>
          <a:chOff x="0" y="0"/>
          <a:chExt cx="0" cy="0"/>
        </a:xfrm>
      </p:grpSpPr>
      <p:pic>
        <p:nvPicPr>
          <p:cNvPr id="70" name="image4.tif"/>
          <p:cNvPicPr/>
          <p:nvPr/>
        </p:nvPicPr>
        <p:blipFill>
          <a:blip r:embed="rId2">
            <a:extLst/>
          </a:blip>
          <a:stretch>
            <a:fillRect/>
          </a:stretch>
        </p:blipFill>
        <p:spPr>
          <a:xfrm>
            <a:off x="0" y="-20640"/>
            <a:ext cx="9144000" cy="5143503"/>
          </a:xfrm>
          <a:prstGeom prst="rect">
            <a:avLst/>
          </a:prstGeom>
          <a:ln w="12700">
            <a:miter lim="400000"/>
          </a:ln>
        </p:spPr>
      </p:pic>
      <p:sp>
        <p:nvSpPr>
          <p:cNvPr id="71" name="Shape 71"/>
          <p:cNvSpPr/>
          <p:nvPr/>
        </p:nvSpPr>
        <p:spPr>
          <a:xfrm>
            <a:off x="176988" y="6513831"/>
            <a:ext cx="8534388"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a:latin typeface="+mj-lt"/>
                <a:ea typeface="+mj-ea"/>
                <a:cs typeface="+mj-cs"/>
                <a:sym typeface="Avenir Roman"/>
              </a:defRPr>
            </a:lvl1pPr>
          </a:lstStyle>
          <a:p>
            <a:pPr lvl="0"/>
            <a:r>
              <a:rPr dirty="0">
                <a:hlinkClick r:id="rId3"/>
              </a:rPr>
              <a:t>https://www.youtube.com/watch?v=xpcUxwpOQ_A&amp;index=2&amp;list=RD2cEPydnb0Ns</a:t>
            </a:r>
            <a:endParaRPr dirty="0"/>
          </a:p>
        </p:txBody>
      </p:sp>
      <p:sp>
        <p:nvSpPr>
          <p:cNvPr id="72" name="Shape 72"/>
          <p:cNvSpPr/>
          <p:nvPr/>
        </p:nvSpPr>
        <p:spPr>
          <a:xfrm>
            <a:off x="3298711" y="5442427"/>
            <a:ext cx="2546576" cy="7518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3800">
                <a:latin typeface="+mj-lt"/>
                <a:ea typeface="+mj-ea"/>
                <a:cs typeface="+mj-cs"/>
                <a:sym typeface="Avenir Roman"/>
              </a:defRPr>
            </a:lvl1pPr>
          </a:lstStyle>
          <a:p>
            <a:pPr lvl="0">
              <a:defRPr sz="1800"/>
            </a:pPr>
            <a:r>
              <a:rPr sz="3800"/>
              <a:t>Ode to Joy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DF500"/>
            </a:gs>
          </a:gsLst>
          <a:lin ang="5400000" scaled="0"/>
        </a:gradFill>
        <a:effectLst/>
      </p:bgPr>
    </p:bg>
    <p:spTree>
      <p:nvGrpSpPr>
        <p:cNvPr id="1" name=""/>
        <p:cNvGrpSpPr/>
        <p:nvPr/>
      </p:nvGrpSpPr>
      <p:grpSpPr>
        <a:xfrm>
          <a:off x="0" y="0"/>
          <a:ext cx="0" cy="0"/>
          <a:chOff x="0" y="0"/>
          <a:chExt cx="0" cy="0"/>
        </a:xfrm>
      </p:grpSpPr>
      <p:sp>
        <p:nvSpPr>
          <p:cNvPr id="160" name="Shape 160"/>
          <p:cNvSpPr>
            <a:spLocks noGrp="1"/>
          </p:cNvSpPr>
          <p:nvPr>
            <p:ph type="body" idx="1"/>
          </p:nvPr>
        </p:nvSpPr>
        <p:spPr>
          <a:xfrm>
            <a:off x="647700" y="2143125"/>
            <a:ext cx="8000382" cy="3677948"/>
          </a:xfrm>
          <a:prstGeom prst="rect">
            <a:avLst/>
          </a:prstGeom>
        </p:spPr>
        <p:txBody>
          <a:bodyPr lIns="45718" tIns="45718" rIns="45718" bIns="45718" anchor="t">
            <a:normAutofit/>
          </a:bodyPr>
          <a:lstStyle/>
          <a:p>
            <a:pPr marL="228600" lvl="0" indent="-228600">
              <a:spcBef>
                <a:spcPts val="700"/>
              </a:spcBef>
              <a:buFontTx/>
              <a:defRPr sz="1800"/>
            </a:pPr>
            <a:r>
              <a:rPr sz="3200" dirty="0"/>
              <a:t>Zet „wellness” op de agenda</a:t>
            </a:r>
            <a:endParaRPr lang="en-US" sz="3200" dirty="0"/>
          </a:p>
          <a:p>
            <a:pPr marL="228600" indent="-228600">
              <a:spcBef>
                <a:spcPts val="700"/>
              </a:spcBef>
              <a:buFontTx/>
              <a:defRPr sz="1800"/>
            </a:pPr>
            <a:endParaRPr lang="en-US" sz="3200" dirty="0"/>
          </a:p>
          <a:p>
            <a:pPr>
              <a:spcBef>
                <a:spcPts val="700"/>
              </a:spcBef>
              <a:buFontTx/>
              <a:defRPr sz="1800"/>
            </a:pPr>
            <a:r>
              <a:rPr lang="en-US" sz="3200" dirty="0" err="1"/>
              <a:t>Geef</a:t>
            </a:r>
            <a:r>
              <a:rPr lang="en-US" sz="3200" dirty="0"/>
              <a:t> </a:t>
            </a:r>
            <a:r>
              <a:rPr lang="en-US" sz="3200" dirty="0" err="1"/>
              <a:t>onderwijs</a:t>
            </a:r>
            <a:r>
              <a:rPr lang="en-US" sz="3200" dirty="0"/>
              <a:t> in „wellness”</a:t>
            </a:r>
          </a:p>
          <a:p>
            <a:pPr marL="228600" indent="-228600">
              <a:spcBef>
                <a:spcPts val="700"/>
              </a:spcBef>
              <a:buFontTx/>
              <a:defRPr sz="1800"/>
            </a:pPr>
            <a:endParaRPr lang="en-US" sz="3200" dirty="0"/>
          </a:p>
          <a:p>
            <a:pPr marL="228600" indent="-228600">
              <a:spcBef>
                <a:spcPts val="700"/>
              </a:spcBef>
              <a:buFontTx/>
              <a:defRPr sz="1800"/>
            </a:pPr>
            <a:r>
              <a:rPr sz="3200" dirty="0" err="1"/>
              <a:t>Promoot</a:t>
            </a:r>
            <a:r>
              <a:rPr sz="3200" dirty="0"/>
              <a:t> </a:t>
            </a:r>
            <a:r>
              <a:rPr sz="3200" dirty="0" err="1"/>
              <a:t>zelfzorg</a:t>
            </a:r>
            <a:r>
              <a:rPr lang="en-US" sz="3200" dirty="0"/>
              <a:t>, </a:t>
            </a:r>
            <a:r>
              <a:rPr lang="en-US" sz="3200" dirty="0" err="1"/>
              <a:t>geef</a:t>
            </a:r>
            <a:r>
              <a:rPr lang="en-US" sz="3200" dirty="0"/>
              <a:t> het </a:t>
            </a:r>
            <a:r>
              <a:rPr lang="en-US" sz="3200" dirty="0" err="1"/>
              <a:t>goede</a:t>
            </a:r>
            <a:r>
              <a:rPr lang="en-US" sz="3200" dirty="0"/>
              <a:t> </a:t>
            </a:r>
            <a:r>
              <a:rPr lang="en-US" sz="3200" dirty="0" err="1"/>
              <a:t>voorbeeld</a:t>
            </a:r>
          </a:p>
        </p:txBody>
      </p:sp>
      <p:sp>
        <p:nvSpPr>
          <p:cNvPr id="161" name="Shape 161"/>
          <p:cNvSpPr>
            <a:spLocks noGrp="1"/>
          </p:cNvSpPr>
          <p:nvPr>
            <p:ph type="title"/>
          </p:nvPr>
        </p:nvSpPr>
        <p:spPr>
          <a:xfrm>
            <a:off x="457200" y="92074"/>
            <a:ext cx="8229600" cy="1508128"/>
          </a:xfrm>
          <a:prstGeom prst="rect">
            <a:avLst/>
          </a:prstGeom>
        </p:spPr>
        <p:txBody>
          <a:bodyPr lIns="0" tIns="0" rIns="0" bIns="0">
            <a:normAutofit/>
          </a:bodyPr>
          <a:lstStyle/>
          <a:p>
            <a:pPr>
              <a:defRPr sz="1800"/>
            </a:pPr>
            <a:r>
              <a:rPr lang="en-US" sz="4800" dirty="0"/>
              <a:t>Tip 1</a:t>
            </a:r>
            <a:endParaRPr sz="4800" dirty="0">
              <a:solidFill>
                <a:srgbClr val="000000"/>
              </a:solidFill>
            </a:endParaRPr>
          </a:p>
        </p:txBody>
      </p:sp>
      <p:pic>
        <p:nvPicPr>
          <p:cNvPr id="2" name="Picture 2" descr="Afbeeldingsresultaat voor kring in de vijver">
            <a:extLst>
              <a:ext uri="{FF2B5EF4-FFF2-40B4-BE49-F238E27FC236}">
                <a16:creationId xmlns:a16="http://schemas.microsoft.com/office/drawing/2014/main" id="{47A4DD70-B360-43A0-87B8-44AA161DDAA0}"/>
              </a:ext>
            </a:extLst>
          </p:cNvPr>
          <p:cNvPicPr>
            <a:picLocks noChangeAspect="1"/>
          </p:cNvPicPr>
          <p:nvPr/>
        </p:nvPicPr>
        <p:blipFill>
          <a:blip r:embed="rId2"/>
          <a:stretch>
            <a:fillRect/>
          </a:stretch>
        </p:blipFill>
        <p:spPr>
          <a:xfrm>
            <a:off x="6714050" y="0"/>
            <a:ext cx="2438400" cy="1609725"/>
          </a:xfrm>
          <a:prstGeom prst="rect">
            <a:avLst/>
          </a:prstGeom>
        </p:spPr>
      </p:pic>
      <p:pic>
        <p:nvPicPr>
          <p:cNvPr id="4" name="image31.jpeg">
            <a:extLst>
              <a:ext uri="{FF2B5EF4-FFF2-40B4-BE49-F238E27FC236}">
                <a16:creationId xmlns:a16="http://schemas.microsoft.com/office/drawing/2014/main" id="{E071ACC3-577E-4A88-8DC1-9D203B89A494}"/>
              </a:ext>
            </a:extLst>
          </p:cNvPr>
          <p:cNvPicPr/>
          <p:nvPr/>
        </p:nvPicPr>
        <p:blipFill>
          <a:blip r:embed="rId3">
            <a:extLst/>
          </a:blip>
          <a:stretch>
            <a:fillRect/>
          </a:stretch>
        </p:blipFill>
        <p:spPr>
          <a:xfrm>
            <a:off x="-9525" y="0"/>
            <a:ext cx="2584460" cy="161315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DF500"/>
            </a:gs>
          </a:gsLst>
          <a:lin ang="5400000" scaled="0"/>
        </a:gra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476607" y="171450"/>
            <a:ext cx="8229600" cy="1508126"/>
          </a:xfrm>
          <a:prstGeom prst="rect">
            <a:avLst/>
          </a:prstGeom>
        </p:spPr>
        <p:txBody>
          <a:bodyPr/>
          <a:lstStyle/>
          <a:p>
            <a:pPr>
              <a:defRPr sz="1800"/>
            </a:pPr>
            <a:r>
              <a:rPr lang="en-US" sz="4000" dirty="0"/>
              <a:t>Tip 2</a:t>
            </a:r>
            <a:endParaRPr sz="4000"/>
          </a:p>
        </p:txBody>
      </p:sp>
      <p:sp>
        <p:nvSpPr>
          <p:cNvPr id="171" name="Shape 171"/>
          <p:cNvSpPr/>
          <p:nvPr/>
        </p:nvSpPr>
        <p:spPr>
          <a:xfrm>
            <a:off x="314560" y="1819275"/>
            <a:ext cx="7662516" cy="52578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rmAutofit/>
          </a:bodyPr>
          <a:lstStyle/>
          <a:p>
            <a:pPr defTabSz="443484"/>
            <a:r>
              <a:rPr lang="en-US" sz="3100" dirty="0" err="1">
                <a:latin typeface="+mj-lt"/>
                <a:ea typeface="+mj-ea"/>
                <a:cs typeface="+mj-cs"/>
                <a:sym typeface="Avenir Roman"/>
              </a:rPr>
              <a:t>Oefen</a:t>
            </a:r>
            <a:r>
              <a:rPr lang="en-US" sz="3100" dirty="0">
                <a:latin typeface="+mj-lt"/>
                <a:ea typeface="+mj-ea"/>
                <a:cs typeface="+mj-cs"/>
                <a:sym typeface="Avenir Roman"/>
              </a:rPr>
              <a:t> </a:t>
            </a:r>
            <a:r>
              <a:rPr lang="en-US" sz="3100" dirty="0" err="1">
                <a:latin typeface="+mj-lt"/>
                <a:ea typeface="+mj-ea"/>
                <a:cs typeface="+mj-cs"/>
                <a:sym typeface="Avenir Roman"/>
              </a:rPr>
              <a:t>je</a:t>
            </a:r>
            <a:r>
              <a:rPr lang="en-US" sz="3100" dirty="0">
                <a:latin typeface="+mj-lt"/>
                <a:ea typeface="+mj-ea"/>
                <a:cs typeface="+mj-cs"/>
                <a:sym typeface="Avenir Roman"/>
              </a:rPr>
              <a:t> "state of mind":</a:t>
            </a:r>
            <a:endParaRPr sz="3104" dirty="0">
              <a:latin typeface="+mj-lt"/>
              <a:ea typeface="+mj-ea"/>
              <a:cs typeface="+mj-cs"/>
              <a:sym typeface="Avenir Roman"/>
            </a:endParaRPr>
          </a:p>
          <a:p>
            <a:pPr defTabSz="443484"/>
            <a:endParaRPr lang="en-US" sz="3100" dirty="0">
              <a:latin typeface="+mj-lt"/>
              <a:ea typeface="+mj-ea"/>
              <a:cs typeface="+mj-cs"/>
              <a:sym typeface="Avenir Roman"/>
            </a:endParaRPr>
          </a:p>
          <a:p>
            <a:pPr defTabSz="443484"/>
            <a:r>
              <a:rPr lang="en-US" sz="3100" dirty="0">
                <a:latin typeface="+mj-lt"/>
                <a:ea typeface="+mj-ea"/>
                <a:cs typeface="+mj-cs"/>
                <a:sym typeface="Avenir Roman"/>
              </a:rPr>
              <a:t>- </a:t>
            </a:r>
            <a:r>
              <a:rPr sz="3100" dirty="0">
                <a:latin typeface="+mj-lt"/>
                <a:ea typeface="+mj-ea"/>
                <a:cs typeface="+mj-cs"/>
                <a:sym typeface="Avenir Roman"/>
              </a:rPr>
              <a:t>The satisfaction </a:t>
            </a:r>
            <a:r>
              <a:rPr sz="3100" dirty="0" err="1">
                <a:latin typeface="+mj-lt"/>
                <a:ea typeface="+mj-ea"/>
                <a:cs typeface="+mj-cs"/>
                <a:sym typeface="Avenir Roman"/>
              </a:rPr>
              <a:t>mindflip</a:t>
            </a:r>
            <a:endParaRPr lang="en-US" sz="3100" dirty="0" err="1">
              <a:latin typeface="+mj-lt"/>
              <a:ea typeface="+mj-ea"/>
              <a:cs typeface="+mj-cs"/>
              <a:sym typeface="Avenir Roman"/>
            </a:endParaRPr>
          </a:p>
          <a:p>
            <a:pPr defTabSz="443484"/>
            <a:r>
              <a:rPr lang="en-US" sz="3100" dirty="0">
                <a:latin typeface="+mj-lt"/>
                <a:ea typeface="+mj-ea"/>
                <a:cs typeface="+mj-cs"/>
                <a:sym typeface="Avenir Roman"/>
              </a:rPr>
              <a:t>- </a:t>
            </a:r>
            <a:r>
              <a:rPr sz="3100" dirty="0">
                <a:latin typeface="+mj-lt"/>
                <a:ea typeface="+mj-ea"/>
                <a:cs typeface="+mj-cs"/>
                <a:sym typeface="Avenir Roman"/>
              </a:rPr>
              <a:t>Vier </a:t>
            </a:r>
            <a:r>
              <a:rPr sz="3100" dirty="0" err="1">
                <a:latin typeface="+mj-lt"/>
                <a:ea typeface="+mj-ea"/>
                <a:cs typeface="+mj-cs"/>
                <a:sym typeface="Avenir Roman"/>
              </a:rPr>
              <a:t>je</a:t>
            </a:r>
            <a:r>
              <a:rPr sz="3100" dirty="0">
                <a:latin typeface="+mj-lt"/>
                <a:ea typeface="+mj-ea"/>
                <a:cs typeface="+mj-cs"/>
                <a:sym typeface="Avenir Roman"/>
              </a:rPr>
              <a:t> </a:t>
            </a:r>
            <a:r>
              <a:rPr sz="3100" dirty="0" err="1">
                <a:latin typeface="+mj-lt"/>
                <a:ea typeface="+mj-ea"/>
                <a:cs typeface="+mj-cs"/>
                <a:sym typeface="Avenir Roman"/>
              </a:rPr>
              <a:t>successen</a:t>
            </a:r>
            <a:endParaRPr lang="en-US" sz="3100" dirty="0" err="1">
              <a:latin typeface="+mj-lt"/>
              <a:ea typeface="+mj-ea"/>
              <a:cs typeface="+mj-cs"/>
              <a:sym typeface="Avenir Roman"/>
            </a:endParaRPr>
          </a:p>
          <a:p>
            <a:pPr defTabSz="443484"/>
            <a:r>
              <a:rPr lang="en-US" sz="3100" dirty="0">
                <a:latin typeface="+mj-lt"/>
                <a:ea typeface="+mj-ea"/>
                <a:cs typeface="+mj-cs"/>
                <a:sym typeface="Avenir Roman"/>
              </a:rPr>
              <a:t>- </a:t>
            </a:r>
            <a:r>
              <a:rPr sz="3100" dirty="0" err="1">
                <a:latin typeface="+mj-lt"/>
                <a:ea typeface="+mj-ea"/>
                <a:cs typeface="+mj-cs"/>
                <a:sym typeface="Avenir Roman"/>
              </a:rPr>
              <a:t>Positiviteit</a:t>
            </a:r>
            <a:r>
              <a:rPr sz="3100" dirty="0">
                <a:latin typeface="+mj-lt"/>
                <a:ea typeface="+mj-ea"/>
                <a:cs typeface="+mj-cs"/>
                <a:sym typeface="Avenir Roman"/>
              </a:rPr>
              <a:t> is </a:t>
            </a:r>
            <a:r>
              <a:rPr sz="3100" dirty="0" err="1">
                <a:latin typeface="+mj-lt"/>
                <a:ea typeface="+mj-ea"/>
                <a:cs typeface="+mj-cs"/>
                <a:sym typeface="Avenir Roman"/>
              </a:rPr>
              <a:t>besmettelijk</a:t>
            </a:r>
            <a:endParaRPr lang="en-US" sz="3200" i="1" dirty="0" err="1">
              <a:latin typeface="+mj-lt"/>
              <a:ea typeface="+mj-ea"/>
              <a:cs typeface="+mj-cs"/>
              <a:sym typeface="Avenir Roman"/>
            </a:endParaRPr>
          </a:p>
          <a:p>
            <a:pPr defTabSz="443484"/>
            <a:r>
              <a:rPr sz="3200" i="1" dirty="0">
                <a:latin typeface="+mj-lt"/>
                <a:ea typeface="+mj-ea"/>
                <a:cs typeface="+mj-cs"/>
                <a:sym typeface="Avenir Roman"/>
              </a:rPr>
              <a:t>	</a:t>
            </a:r>
            <a:endParaRPr lang="en-US" sz="3200" i="1">
              <a:latin typeface="+mj-lt"/>
              <a:ea typeface="+mj-ea"/>
              <a:cs typeface="+mj-cs"/>
              <a:sym typeface="Avenir Roman"/>
            </a:endParaRPr>
          </a:p>
          <a:p>
            <a:pPr defTabSz="443484"/>
            <a:endParaRPr lang="en-US" sz="3200" i="1" dirty="0">
              <a:latin typeface="+mj-lt"/>
              <a:ea typeface="+mj-ea"/>
              <a:cs typeface="+mj-cs"/>
              <a:sym typeface="Avenir Roman"/>
            </a:endParaRPr>
          </a:p>
          <a:p>
            <a:pPr defTabSz="443484"/>
            <a:r>
              <a:rPr lang="en-US" sz="3200" i="1" dirty="0">
                <a:latin typeface="+mj-lt"/>
                <a:ea typeface="+mj-ea"/>
                <a:cs typeface="+mj-cs"/>
                <a:sym typeface="Avenir Roman"/>
              </a:rPr>
              <a:t>&amp;</a:t>
            </a:r>
            <a:r>
              <a:rPr sz="3200" i="1" dirty="0">
                <a:latin typeface="+mj-lt"/>
                <a:ea typeface="+mj-ea"/>
                <a:cs typeface="+mj-cs"/>
                <a:sym typeface="Avenir Roman"/>
              </a:rPr>
              <a:t>	TREAT YOURSELF LIKE A DOG</a:t>
            </a:r>
            <a:endParaRPr sz="3200" dirty="0">
              <a:solidFill>
                <a:schemeClr val="tx1"/>
              </a:solidFill>
            </a:endParaRPr>
          </a:p>
          <a:p>
            <a:pPr lvl="0" algn="ctr" defTabSz="443484"/>
            <a:r>
              <a:rPr sz="3200" i="1" dirty="0">
                <a:latin typeface="+mj-lt"/>
                <a:ea typeface="+mj-ea"/>
                <a:cs typeface="+mj-cs"/>
                <a:sym typeface="Avenir Roman"/>
              </a:rPr>
              <a:t>…..AND OTHERS AS WELL!</a:t>
            </a:r>
          </a:p>
        </p:txBody>
      </p:sp>
      <p:pic>
        <p:nvPicPr>
          <p:cNvPr id="173" name="image38.tif"/>
          <p:cNvPicPr/>
          <p:nvPr/>
        </p:nvPicPr>
        <p:blipFill>
          <a:blip r:embed="rId2">
            <a:extLst/>
          </a:blip>
          <a:stretch>
            <a:fillRect/>
          </a:stretch>
        </p:blipFill>
        <p:spPr>
          <a:xfrm>
            <a:off x="5604572" y="2077167"/>
            <a:ext cx="3379582" cy="2703666"/>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DF500"/>
            </a:gs>
          </a:gsLst>
          <a:lin ang="5400000" scaled="0"/>
        </a:gradFill>
        <a:effectLst/>
      </p:bgPr>
    </p:bg>
    <p:spTree>
      <p:nvGrpSpPr>
        <p:cNvPr id="1" name=""/>
        <p:cNvGrpSpPr/>
        <p:nvPr/>
      </p:nvGrpSpPr>
      <p:grpSpPr>
        <a:xfrm>
          <a:off x="0" y="0"/>
          <a:ext cx="0" cy="0"/>
          <a:chOff x="0" y="0"/>
          <a:chExt cx="0" cy="0"/>
        </a:xfrm>
      </p:grpSpPr>
      <p:sp>
        <p:nvSpPr>
          <p:cNvPr id="175" name="Shape 175"/>
          <p:cNvSpPr/>
          <p:nvPr/>
        </p:nvSpPr>
        <p:spPr>
          <a:xfrm>
            <a:off x="457200" y="92075"/>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4400">
                <a:latin typeface="Calibri"/>
                <a:ea typeface="Calibri"/>
                <a:cs typeface="Calibri"/>
                <a:sym typeface="Calibri"/>
              </a:defRPr>
            </a:lvl1pPr>
          </a:lstStyle>
          <a:p>
            <a:pPr>
              <a:defRPr sz="1800"/>
            </a:pPr>
            <a:r>
              <a:rPr lang="en-US" sz="4000" dirty="0"/>
              <a:t>Tip 3</a:t>
            </a:r>
            <a:endParaRPr sz="4000" dirty="0"/>
          </a:p>
        </p:txBody>
      </p:sp>
      <p:pic>
        <p:nvPicPr>
          <p:cNvPr id="176" name="pasted-image.tif"/>
          <p:cNvPicPr/>
          <p:nvPr/>
        </p:nvPicPr>
        <p:blipFill>
          <a:blip r:embed="rId2">
            <a:extLst/>
          </a:blip>
          <a:stretch>
            <a:fillRect/>
          </a:stretch>
        </p:blipFill>
        <p:spPr>
          <a:xfrm>
            <a:off x="307490" y="1753513"/>
            <a:ext cx="8531758" cy="466713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7EF500"/>
            </a:gs>
          </a:gsLst>
          <a:lin ang="5400000" scaled="0"/>
        </a:gradFill>
        <a:effectLst/>
      </p:bgPr>
    </p:bg>
    <p:spTree>
      <p:nvGrpSpPr>
        <p:cNvPr id="1" name=""/>
        <p:cNvGrpSpPr/>
        <p:nvPr/>
      </p:nvGrpSpPr>
      <p:grpSpPr>
        <a:xfrm>
          <a:off x="0" y="0"/>
          <a:ext cx="0" cy="0"/>
          <a:chOff x="0" y="0"/>
          <a:chExt cx="0" cy="0"/>
        </a:xfrm>
      </p:grpSpPr>
      <p:sp>
        <p:nvSpPr>
          <p:cNvPr id="163" name="Shape 163"/>
          <p:cNvSpPr>
            <a:spLocks noGrp="1"/>
          </p:cNvSpPr>
          <p:nvPr>
            <p:ph type="title"/>
          </p:nvPr>
        </p:nvSpPr>
        <p:spPr>
          <a:xfrm>
            <a:off x="457200" y="92074"/>
            <a:ext cx="8229600" cy="1508128"/>
          </a:xfrm>
          <a:prstGeom prst="rect">
            <a:avLst/>
          </a:prstGeom>
        </p:spPr>
        <p:txBody>
          <a:bodyPr/>
          <a:lstStyle/>
          <a:p>
            <a:pPr>
              <a:defRPr sz="1800"/>
            </a:pPr>
            <a:r>
              <a:rPr lang="en-US" sz="4000" dirty="0"/>
              <a:t>Tip 4</a:t>
            </a:r>
            <a:endParaRPr sz="4000" dirty="0"/>
          </a:p>
        </p:txBody>
      </p:sp>
      <p:sp>
        <p:nvSpPr>
          <p:cNvPr id="164" name="Shape 164"/>
          <p:cNvSpPr>
            <a:spLocks noGrp="1"/>
          </p:cNvSpPr>
          <p:nvPr>
            <p:ph type="sldNum" sz="quarter" idx="2"/>
          </p:nvPr>
        </p:nvSpPr>
        <p:spPr>
          <a:xfrm>
            <a:off x="6553200" y="6269673"/>
            <a:ext cx="2133600" cy="269237"/>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23</a:t>
            </a:fld>
            <a:endParaRPr sz="1200">
              <a:solidFill>
                <a:srgbClr val="888888"/>
              </a:solidFill>
            </a:endParaRPr>
          </a:p>
        </p:txBody>
      </p:sp>
      <p:pic>
        <p:nvPicPr>
          <p:cNvPr id="165" name="image32.tif"/>
          <p:cNvPicPr/>
          <p:nvPr/>
        </p:nvPicPr>
        <p:blipFill>
          <a:blip r:embed="rId3">
            <a:extLst/>
          </a:blip>
          <a:stretch>
            <a:fillRect/>
          </a:stretch>
        </p:blipFill>
        <p:spPr>
          <a:xfrm>
            <a:off x="1925491" y="1638300"/>
            <a:ext cx="4840039" cy="439412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9FF50F"/>
            </a:gs>
          </a:gsLst>
          <a:lin ang="5400000" scaled="0"/>
        </a:gradFill>
        <a:effectLst/>
      </p:bgPr>
    </p:bg>
    <p:spTree>
      <p:nvGrpSpPr>
        <p:cNvPr id="1" name=""/>
        <p:cNvGrpSpPr/>
        <p:nvPr/>
      </p:nvGrpSpPr>
      <p:grpSpPr>
        <a:xfrm>
          <a:off x="0" y="0"/>
          <a:ext cx="0" cy="0"/>
          <a:chOff x="0" y="0"/>
          <a:chExt cx="0" cy="0"/>
        </a:xfrm>
      </p:grpSpPr>
      <p:sp>
        <p:nvSpPr>
          <p:cNvPr id="188" name="Shape 188"/>
          <p:cNvSpPr>
            <a:spLocks noGrp="1"/>
          </p:cNvSpPr>
          <p:nvPr>
            <p:ph type="title"/>
          </p:nvPr>
        </p:nvSpPr>
        <p:spPr>
          <a:xfrm>
            <a:off x="457200" y="92074"/>
            <a:ext cx="8229600" cy="1508128"/>
          </a:xfrm>
          <a:prstGeom prst="rect">
            <a:avLst/>
          </a:prstGeom>
        </p:spPr>
        <p:txBody>
          <a:bodyPr lIns="0" tIns="0" rIns="0" bIns="0"/>
          <a:lstStyle/>
          <a:p>
            <a:pPr lvl="0">
              <a:defRPr sz="1800"/>
            </a:pPr>
            <a:r>
              <a:rPr sz="4400"/>
              <a:t>Een „happy doctor”</a:t>
            </a:r>
          </a:p>
        </p:txBody>
      </p:sp>
      <p:sp>
        <p:nvSpPr>
          <p:cNvPr id="189" name="Shape 189"/>
          <p:cNvSpPr>
            <a:spLocks noGrp="1"/>
          </p:cNvSpPr>
          <p:nvPr>
            <p:ph type="body" idx="1"/>
          </p:nvPr>
        </p:nvSpPr>
        <p:spPr>
          <a:xfrm>
            <a:off x="457200" y="1600200"/>
            <a:ext cx="7288115" cy="5257800"/>
          </a:xfrm>
          <a:prstGeom prst="rect">
            <a:avLst/>
          </a:prstGeom>
        </p:spPr>
        <p:txBody>
          <a:bodyPr lIns="0" tIns="0" rIns="0" bIns="0" anchor="t">
            <a:normAutofit/>
          </a:bodyPr>
          <a:lstStyle/>
          <a:p>
            <a:pPr lvl="0">
              <a:defRPr sz="1800"/>
            </a:pPr>
            <a:r>
              <a:rPr sz="2800" dirty="0"/>
              <a:t>is </a:t>
            </a:r>
            <a:r>
              <a:rPr sz="2800" dirty="0" err="1"/>
              <a:t>fysiek</a:t>
            </a:r>
            <a:r>
              <a:rPr sz="2800" dirty="0"/>
              <a:t> </a:t>
            </a:r>
            <a:r>
              <a:rPr sz="2800" dirty="0" err="1"/>
              <a:t>en</a:t>
            </a:r>
            <a:r>
              <a:rPr sz="2800" dirty="0"/>
              <a:t> </a:t>
            </a:r>
            <a:r>
              <a:rPr sz="2800" dirty="0" err="1"/>
              <a:t>geestelijk</a:t>
            </a:r>
            <a:r>
              <a:rPr sz="2800" dirty="0"/>
              <a:t> </a:t>
            </a:r>
            <a:r>
              <a:rPr sz="2800" dirty="0" err="1"/>
              <a:t>gezond</a:t>
            </a:r>
          </a:p>
          <a:p>
            <a:pPr>
              <a:defRPr sz="1800"/>
            </a:pPr>
            <a:r>
              <a:rPr sz="2800" dirty="0" err="1"/>
              <a:t>heeft</a:t>
            </a:r>
            <a:r>
              <a:rPr sz="2800" dirty="0"/>
              <a:t> </a:t>
            </a:r>
            <a:r>
              <a:rPr sz="2800" dirty="0" err="1"/>
              <a:t>genoeg</a:t>
            </a:r>
            <a:r>
              <a:rPr sz="2800" dirty="0"/>
              <a:t> </a:t>
            </a:r>
            <a:r>
              <a:rPr sz="2800" dirty="0" err="1"/>
              <a:t>energie</a:t>
            </a:r>
            <a:r>
              <a:rPr sz="2800" dirty="0"/>
              <a:t> </a:t>
            </a:r>
            <a:r>
              <a:rPr sz="2800" dirty="0" err="1"/>
              <a:t>voor</a:t>
            </a:r>
            <a:r>
              <a:rPr lang="en-US" dirty="0"/>
              <a:t> </a:t>
            </a:r>
            <a:endParaRPr dirty="0"/>
          </a:p>
          <a:p>
            <a:pPr marL="661670" lvl="1" indent="-280670">
              <a:buSzPct val="60000"/>
              <a:buFontTx/>
              <a:buBlip>
                <a:blip r:embed="rId2"/>
              </a:buBlip>
              <a:defRPr sz="1800"/>
            </a:pPr>
            <a:r>
              <a:rPr sz="2800" dirty="0" err="1"/>
              <a:t>goede</a:t>
            </a:r>
            <a:r>
              <a:rPr sz="2800" dirty="0"/>
              <a:t> </a:t>
            </a:r>
            <a:r>
              <a:rPr sz="2800" dirty="0" err="1"/>
              <a:t>prestaties</a:t>
            </a:r>
            <a:r>
              <a:rPr sz="2800" dirty="0"/>
              <a:t> op het </a:t>
            </a:r>
            <a:r>
              <a:rPr sz="2800" dirty="0" err="1"/>
              <a:t>werk</a:t>
            </a:r>
          </a:p>
          <a:p>
            <a:pPr marL="661670" lvl="1" indent="-280670">
              <a:buSzPct val="60000"/>
              <a:buFontTx/>
              <a:buBlip>
                <a:blip r:embed="rId2"/>
              </a:buBlip>
              <a:defRPr sz="1800"/>
            </a:pPr>
            <a:r>
              <a:rPr sz="2800" dirty="0" err="1"/>
              <a:t>persoonlijke</a:t>
            </a:r>
            <a:r>
              <a:rPr sz="2800" dirty="0"/>
              <a:t> </a:t>
            </a:r>
            <a:r>
              <a:rPr sz="2800" dirty="0" err="1"/>
              <a:t>én</a:t>
            </a:r>
            <a:r>
              <a:rPr sz="2800" dirty="0"/>
              <a:t> </a:t>
            </a:r>
            <a:r>
              <a:rPr sz="2800" dirty="0" err="1"/>
              <a:t>carriere</a:t>
            </a:r>
            <a:r>
              <a:rPr sz="2800" dirty="0"/>
              <a:t> </a:t>
            </a:r>
            <a:r>
              <a:rPr sz="2800" dirty="0" err="1"/>
              <a:t>doelen</a:t>
            </a:r>
          </a:p>
          <a:p>
            <a:pPr lvl="0">
              <a:defRPr sz="1800"/>
            </a:pPr>
            <a:r>
              <a:rPr sz="2800" dirty="0" err="1"/>
              <a:t>kan</a:t>
            </a:r>
            <a:r>
              <a:rPr sz="2800" dirty="0"/>
              <a:t> oud </a:t>
            </a:r>
            <a:r>
              <a:rPr sz="2800" dirty="0" err="1"/>
              <a:t>worden</a:t>
            </a:r>
          </a:p>
          <a:p>
            <a:pPr marL="0" lvl="0" indent="0">
              <a:buSzTx/>
              <a:buFontTx/>
              <a:buNone/>
              <a:defRPr sz="1800"/>
            </a:pPr>
            <a:r>
              <a:rPr sz="2800" dirty="0"/>
              <a:t>	in </a:t>
            </a:r>
            <a:r>
              <a:rPr sz="2800" dirty="0" err="1"/>
              <a:t>zijn</a:t>
            </a:r>
            <a:r>
              <a:rPr sz="2800" dirty="0"/>
              <a:t>/</a:t>
            </a:r>
            <a:r>
              <a:rPr sz="2800" dirty="0" err="1"/>
              <a:t>haar</a:t>
            </a:r>
            <a:r>
              <a:rPr sz="2800" dirty="0"/>
              <a:t> </a:t>
            </a:r>
            <a:r>
              <a:rPr sz="2800" dirty="0" err="1"/>
              <a:t>beroep</a:t>
            </a:r>
          </a:p>
        </p:txBody>
      </p:sp>
      <p:pic>
        <p:nvPicPr>
          <p:cNvPr id="190" name="image17.tif"/>
          <p:cNvPicPr/>
          <p:nvPr/>
        </p:nvPicPr>
        <p:blipFill>
          <a:blip r:embed="rId3">
            <a:extLst/>
          </a:blip>
          <a:stretch>
            <a:fillRect/>
          </a:stretch>
        </p:blipFill>
        <p:spPr>
          <a:xfrm>
            <a:off x="5271889" y="3703835"/>
            <a:ext cx="3847366" cy="314070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7" name="pasted-image.tif"/>
          <p:cNvPicPr/>
          <p:nvPr/>
        </p:nvPicPr>
        <p:blipFill>
          <a:blip r:embed="rId3">
            <a:extLst/>
          </a:blip>
          <a:stretch>
            <a:fillRect/>
          </a:stretch>
        </p:blipFill>
        <p:spPr>
          <a:xfrm>
            <a:off x="1850848" y="4772346"/>
            <a:ext cx="2113146" cy="2085095"/>
          </a:xfrm>
          <a:prstGeom prst="rect">
            <a:avLst/>
          </a:prstGeom>
          <a:ln w="12700">
            <a:miter lim="400000"/>
          </a:ln>
        </p:spPr>
      </p:pic>
      <p:sp>
        <p:nvSpPr>
          <p:cNvPr id="192" name="Shape 192"/>
          <p:cNvSpPr>
            <a:spLocks noGrp="1"/>
          </p:cNvSpPr>
          <p:nvPr>
            <p:ph type="title"/>
          </p:nvPr>
        </p:nvSpPr>
        <p:spPr>
          <a:xfrm>
            <a:off x="457200" y="92074"/>
            <a:ext cx="8229600" cy="1508129"/>
          </a:xfrm>
          <a:prstGeom prst="rect">
            <a:avLst/>
          </a:prstGeom>
        </p:spPr>
        <p:txBody>
          <a:bodyPr/>
          <a:lstStyle/>
          <a:p>
            <a:pPr lvl="0" defTabSz="420623">
              <a:defRPr sz="1800"/>
            </a:pPr>
            <a:r>
              <a:rPr sz="2800"/>
              <a:t>voor meer info en literatuur:</a:t>
            </a:r>
          </a:p>
          <a:p>
            <a:pPr lvl="0" defTabSz="420623">
              <a:defRPr sz="1800"/>
            </a:pPr>
            <a:r>
              <a:rPr sz="2800" u="sng">
                <a:solidFill>
                  <a:srgbClr val="0000FF"/>
                </a:solidFill>
                <a:uFill>
                  <a:solidFill>
                    <a:srgbClr val="0000FF"/>
                  </a:solidFill>
                </a:uFill>
                <a:hlinkClick r:id="rId4"/>
              </a:rPr>
              <a:t>martine@closing-the-loop.nl</a:t>
            </a:r>
          </a:p>
        </p:txBody>
      </p:sp>
      <p:pic>
        <p:nvPicPr>
          <p:cNvPr id="193" name="image40.tif"/>
          <p:cNvPicPr/>
          <p:nvPr/>
        </p:nvPicPr>
        <p:blipFill>
          <a:blip r:embed="rId5">
            <a:extLst/>
          </a:blip>
          <a:stretch>
            <a:fillRect/>
          </a:stretch>
        </p:blipFill>
        <p:spPr>
          <a:xfrm>
            <a:off x="3968910" y="4372530"/>
            <a:ext cx="1742899" cy="2484558"/>
          </a:xfrm>
          <a:prstGeom prst="rect">
            <a:avLst/>
          </a:prstGeom>
          <a:ln w="12700">
            <a:miter lim="400000"/>
          </a:ln>
        </p:spPr>
      </p:pic>
      <p:pic>
        <p:nvPicPr>
          <p:cNvPr id="194" name="image41.tif"/>
          <p:cNvPicPr/>
          <p:nvPr/>
        </p:nvPicPr>
        <p:blipFill>
          <a:blip r:embed="rId6">
            <a:extLst/>
          </a:blip>
          <a:stretch>
            <a:fillRect/>
          </a:stretch>
        </p:blipFill>
        <p:spPr>
          <a:xfrm>
            <a:off x="-51326" y="4362003"/>
            <a:ext cx="2007524" cy="2680147"/>
          </a:xfrm>
          <a:prstGeom prst="rect">
            <a:avLst/>
          </a:prstGeom>
          <a:ln w="12700">
            <a:miter lim="400000"/>
          </a:ln>
        </p:spPr>
      </p:pic>
      <p:pic>
        <p:nvPicPr>
          <p:cNvPr id="195" name="image42.tif"/>
          <p:cNvPicPr/>
          <p:nvPr/>
        </p:nvPicPr>
        <p:blipFill>
          <a:blip r:embed="rId7">
            <a:extLst/>
          </a:blip>
          <a:stretch>
            <a:fillRect/>
          </a:stretch>
        </p:blipFill>
        <p:spPr>
          <a:xfrm>
            <a:off x="7205051" y="4459798"/>
            <a:ext cx="2007524" cy="2484558"/>
          </a:xfrm>
          <a:prstGeom prst="rect">
            <a:avLst/>
          </a:prstGeom>
          <a:ln w="12700">
            <a:miter lim="400000"/>
          </a:ln>
        </p:spPr>
      </p:pic>
      <p:pic>
        <p:nvPicPr>
          <p:cNvPr id="196" name="pasted-image.tif"/>
          <p:cNvPicPr/>
          <p:nvPr/>
        </p:nvPicPr>
        <p:blipFill>
          <a:blip r:embed="rId8">
            <a:extLst/>
          </a:blip>
          <a:stretch>
            <a:fillRect/>
          </a:stretch>
        </p:blipFill>
        <p:spPr>
          <a:xfrm>
            <a:off x="5703114" y="4665505"/>
            <a:ext cx="1513612" cy="2261353"/>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68143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FBCBA3"/>
            </a:gs>
          </a:gsLst>
          <a:lin ang="5400000" scaled="0"/>
        </a:gradFill>
        <a:effectLst/>
      </p:bgPr>
    </p:bg>
    <p:spTree>
      <p:nvGrpSpPr>
        <p:cNvPr id="1" name=""/>
        <p:cNvGrpSpPr/>
        <p:nvPr/>
      </p:nvGrpSpPr>
      <p:grpSpPr>
        <a:xfrm>
          <a:off x="0" y="0"/>
          <a:ext cx="0" cy="0"/>
          <a:chOff x="0" y="0"/>
          <a:chExt cx="0" cy="0"/>
        </a:xfrm>
      </p:grpSpPr>
      <p:pic>
        <p:nvPicPr>
          <p:cNvPr id="201" name="image34.png" descr="Schermafbeelding 2014-09-21 om 10.35.24.png"/>
          <p:cNvPicPr/>
          <p:nvPr/>
        </p:nvPicPr>
        <p:blipFill>
          <a:blip r:embed="rId3">
            <a:extLst/>
          </a:blip>
          <a:stretch>
            <a:fillRect/>
          </a:stretch>
        </p:blipFill>
        <p:spPr>
          <a:xfrm>
            <a:off x="-7935" y="0"/>
            <a:ext cx="9159871" cy="1391372"/>
          </a:xfrm>
          <a:prstGeom prst="rect">
            <a:avLst/>
          </a:prstGeom>
          <a:ln w="12700">
            <a:miter lim="400000"/>
          </a:ln>
        </p:spPr>
      </p:pic>
      <p:pic>
        <p:nvPicPr>
          <p:cNvPr id="202" name="image35.png" descr="Schermafbeelding 2014-09-21 om 10.36.15.png"/>
          <p:cNvPicPr/>
          <p:nvPr/>
        </p:nvPicPr>
        <p:blipFill>
          <a:blip r:embed="rId4">
            <a:extLst/>
          </a:blip>
          <a:stretch>
            <a:fillRect/>
          </a:stretch>
        </p:blipFill>
        <p:spPr>
          <a:xfrm>
            <a:off x="0" y="1312263"/>
            <a:ext cx="9144000" cy="5061720"/>
          </a:xfrm>
          <a:prstGeom prst="rect">
            <a:avLst/>
          </a:prstGeom>
          <a:ln w="12700">
            <a:miter lim="400000"/>
          </a:ln>
        </p:spPr>
      </p:pic>
      <p:sp>
        <p:nvSpPr>
          <p:cNvPr id="203" name="Shape 203"/>
          <p:cNvSpPr/>
          <p:nvPr/>
        </p:nvSpPr>
        <p:spPr>
          <a:xfrm>
            <a:off x="5347842" y="6519712"/>
            <a:ext cx="3825353" cy="266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a:latin typeface="Calibri"/>
                <a:ea typeface="Calibri"/>
                <a:cs typeface="Calibri"/>
                <a:sym typeface="Calibri"/>
              </a:defRPr>
            </a:lvl1pPr>
          </a:lstStyle>
          <a:p>
            <a:pPr lvl="0"/>
            <a:r>
              <a:t>Weiner et al. West J Med 2001;174</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FBCBA3"/>
            </a:gs>
          </a:gsLst>
          <a:lin ang="5400000" scaled="0"/>
        </a:gradFill>
        <a:effectLst/>
      </p:bgPr>
    </p:bg>
    <p:spTree>
      <p:nvGrpSpPr>
        <p:cNvPr id="1" name=""/>
        <p:cNvGrpSpPr/>
        <p:nvPr/>
      </p:nvGrpSpPr>
      <p:grpSpPr>
        <a:xfrm>
          <a:off x="0" y="0"/>
          <a:ext cx="0" cy="0"/>
          <a:chOff x="0" y="0"/>
          <a:chExt cx="0" cy="0"/>
        </a:xfrm>
      </p:grpSpPr>
      <p:sp>
        <p:nvSpPr>
          <p:cNvPr id="207" name="Shape 207"/>
          <p:cNvSpPr>
            <a:spLocks noGrp="1"/>
          </p:cNvSpPr>
          <p:nvPr>
            <p:ph type="title"/>
          </p:nvPr>
        </p:nvSpPr>
        <p:spPr>
          <a:xfrm>
            <a:off x="457200" y="92074"/>
            <a:ext cx="8229600" cy="1508128"/>
          </a:xfrm>
          <a:prstGeom prst="rect">
            <a:avLst/>
          </a:prstGeom>
        </p:spPr>
        <p:txBody>
          <a:bodyPr/>
          <a:lstStyle/>
          <a:p>
            <a:pPr lvl="0">
              <a:defRPr sz="1800"/>
            </a:pPr>
            <a:r>
              <a:rPr sz="4400"/>
              <a:t>Causes of burnout</a:t>
            </a:r>
          </a:p>
        </p:txBody>
      </p:sp>
      <p:sp>
        <p:nvSpPr>
          <p:cNvPr id="208" name="Shape 208"/>
          <p:cNvSpPr>
            <a:spLocks noGrp="1"/>
          </p:cNvSpPr>
          <p:nvPr>
            <p:ph type="body" idx="1"/>
          </p:nvPr>
        </p:nvSpPr>
        <p:spPr>
          <a:prstGeom prst="rect">
            <a:avLst/>
          </a:prstGeom>
        </p:spPr>
        <p:txBody>
          <a:bodyPr/>
          <a:lstStyle/>
          <a:p>
            <a:pPr marL="0" lvl="0" indent="0" defTabSz="370331">
              <a:spcBef>
                <a:spcPts val="500"/>
              </a:spcBef>
              <a:buSzTx/>
              <a:buNone/>
              <a:defRPr sz="1800"/>
            </a:pPr>
            <a:r>
              <a:rPr sz="2500"/>
              <a:t>1. Being an emergency physician:</a:t>
            </a:r>
          </a:p>
          <a:p>
            <a:pPr marL="1083564" lvl="2" indent="-342900" defTabSz="370331">
              <a:spcBef>
                <a:spcPts val="500"/>
              </a:spcBef>
              <a:defRPr sz="1800"/>
            </a:pPr>
            <a:r>
              <a:rPr sz="2500"/>
              <a:t>shocking and/or complex patient cases, ill patients</a:t>
            </a:r>
          </a:p>
          <a:p>
            <a:pPr marL="1083564" lvl="2" indent="-342900" defTabSz="370331">
              <a:spcBef>
                <a:spcPts val="500"/>
              </a:spcBef>
              <a:defRPr sz="1800"/>
            </a:pPr>
            <a:r>
              <a:rPr sz="2500"/>
              <a:t>high pressure, chaos, many stimuli</a:t>
            </a:r>
          </a:p>
          <a:p>
            <a:pPr marL="1083564" lvl="2" indent="-342900" defTabSz="370331">
              <a:spcBef>
                <a:spcPts val="500"/>
              </a:spcBef>
              <a:defRPr sz="1800"/>
            </a:pPr>
            <a:r>
              <a:rPr sz="2500"/>
              <a:t>missed diagnosis, risk of failure</a:t>
            </a:r>
          </a:p>
          <a:p>
            <a:pPr marL="1083564" lvl="2" indent="-342900" defTabSz="370331">
              <a:spcBef>
                <a:spcPts val="500"/>
              </a:spcBef>
              <a:defRPr sz="1800"/>
            </a:pPr>
            <a:r>
              <a:rPr sz="2500"/>
              <a:t>pionering in a relatively new specialism</a:t>
            </a:r>
          </a:p>
          <a:p>
            <a:pPr marL="1083564" lvl="2" indent="-342900" defTabSz="370331">
              <a:spcBef>
                <a:spcPts val="500"/>
              </a:spcBef>
              <a:defRPr sz="1800"/>
            </a:pPr>
            <a:r>
              <a:rPr sz="2500"/>
              <a:t>to much bureaucracy</a:t>
            </a:r>
          </a:p>
          <a:p>
            <a:pPr marL="1083564" lvl="2" indent="-342900" defTabSz="370331">
              <a:spcBef>
                <a:spcPts val="500"/>
              </a:spcBef>
              <a:defRPr sz="1800"/>
            </a:pPr>
            <a:r>
              <a:rPr sz="2500"/>
              <a:t>shiftwork</a:t>
            </a:r>
          </a:p>
          <a:p>
            <a:pPr marL="1083564" lvl="2" indent="-342900" defTabSz="370331">
              <a:spcBef>
                <a:spcPts val="500"/>
              </a:spcBef>
              <a:defRPr sz="1800"/>
            </a:pPr>
            <a:r>
              <a:rPr sz="2500"/>
              <a:t>irregular irregularity in shifts</a:t>
            </a:r>
          </a:p>
          <a:p>
            <a:pPr marL="1083564" lvl="2" indent="-342900" defTabSz="370331">
              <a:spcBef>
                <a:spcPts val="500"/>
              </a:spcBef>
              <a:defRPr sz="1800"/>
            </a:pPr>
            <a:r>
              <a:rPr sz="2500"/>
              <a:t>keeping up with literature/ new developments</a:t>
            </a:r>
          </a:p>
          <a:p>
            <a:pPr marL="1083564" lvl="2" indent="-342900" defTabSz="370331">
              <a:spcBef>
                <a:spcPts val="500"/>
              </a:spcBef>
              <a:defRPr sz="1800"/>
            </a:pPr>
            <a:r>
              <a:rPr sz="2500"/>
              <a:t>difficult boss/collegues</a:t>
            </a:r>
          </a:p>
        </p:txBody>
      </p:sp>
      <p:sp>
        <p:nvSpPr>
          <p:cNvPr id="209" name="Shape 209"/>
          <p:cNvSpPr>
            <a:spLocks noGrp="1"/>
          </p:cNvSpPr>
          <p:nvPr>
            <p:ph type="sldNum" sz="quarter" idx="2"/>
          </p:nvPr>
        </p:nvSpPr>
        <p:spPr>
          <a:xfrm>
            <a:off x="6553200" y="6269673"/>
            <a:ext cx="2133600" cy="269237"/>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28</a:t>
            </a:fld>
            <a:endParaRPr sz="1200">
              <a:solidFill>
                <a:srgbClr val="888888"/>
              </a:solidFill>
            </a:endParaRPr>
          </a:p>
        </p:txBody>
      </p:sp>
      <p:sp>
        <p:nvSpPr>
          <p:cNvPr id="210" name="Shape 210"/>
          <p:cNvSpPr/>
          <p:nvPr/>
        </p:nvSpPr>
        <p:spPr>
          <a:xfrm>
            <a:off x="5197185" y="6336031"/>
            <a:ext cx="3909412" cy="5740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r>
              <a:rPr sz="1400">
                <a:latin typeface="+mj-lt"/>
                <a:ea typeface="+mj-ea"/>
                <a:cs typeface="+mj-cs"/>
                <a:sym typeface="Avenir Roman"/>
              </a:rPr>
              <a:t>Medscape 2015 </a:t>
            </a:r>
            <a:endParaRPr>
              <a:latin typeface="+mj-lt"/>
              <a:ea typeface="+mj-ea"/>
              <a:cs typeface="+mj-cs"/>
              <a:sym typeface="Avenir Roman"/>
            </a:endParaRPr>
          </a:p>
          <a:p>
            <a:pPr lvl="0"/>
            <a:r>
              <a:rPr sz="1400">
                <a:latin typeface="+mj-lt"/>
                <a:ea typeface="+mj-ea"/>
                <a:cs typeface="+mj-cs"/>
                <a:sym typeface="Avenir Roman"/>
              </a:rPr>
              <a:t>Physician Burnout: It Just Keeps Getting Worse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FBCBA3"/>
            </a:gs>
          </a:gsLst>
          <a:lin ang="5400000" scaled="0"/>
        </a:gradFill>
        <a:effectLst/>
      </p:bgPr>
    </p:bg>
    <p:spTree>
      <p:nvGrpSpPr>
        <p:cNvPr id="1" name=""/>
        <p:cNvGrpSpPr/>
        <p:nvPr/>
      </p:nvGrpSpPr>
      <p:grpSpPr>
        <a:xfrm>
          <a:off x="0" y="0"/>
          <a:ext cx="0" cy="0"/>
          <a:chOff x="0" y="0"/>
          <a:chExt cx="0" cy="0"/>
        </a:xfrm>
      </p:grpSpPr>
      <p:sp>
        <p:nvSpPr>
          <p:cNvPr id="212" name="Shape 212"/>
          <p:cNvSpPr>
            <a:spLocks noGrp="1"/>
          </p:cNvSpPr>
          <p:nvPr>
            <p:ph type="title"/>
          </p:nvPr>
        </p:nvSpPr>
        <p:spPr>
          <a:xfrm>
            <a:off x="457200" y="92074"/>
            <a:ext cx="8229600" cy="1508128"/>
          </a:xfrm>
          <a:prstGeom prst="rect">
            <a:avLst/>
          </a:prstGeom>
        </p:spPr>
        <p:txBody>
          <a:bodyPr/>
          <a:lstStyle>
            <a:lvl1pPr algn="l">
              <a:spcBef>
                <a:spcPts val="700"/>
              </a:spcBef>
              <a:defRPr sz="4000"/>
            </a:lvl1pPr>
          </a:lstStyle>
          <a:p>
            <a:pPr lvl="0">
              <a:defRPr sz="1800"/>
            </a:pPr>
            <a:r>
              <a:rPr sz="4000"/>
              <a:t>2. Missing skill set</a:t>
            </a:r>
          </a:p>
        </p:txBody>
      </p:sp>
      <p:sp>
        <p:nvSpPr>
          <p:cNvPr id="213" name="Shape 213"/>
          <p:cNvSpPr>
            <a:spLocks noGrp="1"/>
          </p:cNvSpPr>
          <p:nvPr>
            <p:ph type="body" idx="1"/>
          </p:nvPr>
        </p:nvSpPr>
        <p:spPr>
          <a:prstGeom prst="rect">
            <a:avLst/>
          </a:prstGeom>
        </p:spPr>
        <p:txBody>
          <a:bodyPr/>
          <a:lstStyle/>
          <a:p>
            <a:pPr marL="0" lvl="0" indent="0">
              <a:buSzTx/>
              <a:buNone/>
              <a:defRPr sz="1800"/>
            </a:pPr>
            <a:r>
              <a:rPr sz="3200"/>
              <a:t>- management</a:t>
            </a:r>
          </a:p>
          <a:p>
            <a:pPr marL="0" lvl="0" indent="0">
              <a:buSzTx/>
              <a:buNone/>
              <a:defRPr sz="1800"/>
            </a:pPr>
            <a:r>
              <a:rPr sz="3200"/>
              <a:t>- leadership</a:t>
            </a:r>
          </a:p>
          <a:p>
            <a:pPr marL="0" lvl="0" indent="0">
              <a:buSzTx/>
              <a:buNone/>
              <a:defRPr sz="1800"/>
            </a:pPr>
            <a:r>
              <a:rPr sz="3200"/>
              <a:t>- communication</a:t>
            </a:r>
          </a:p>
          <a:p>
            <a:pPr marL="0" lvl="0" indent="0">
              <a:buSzTx/>
              <a:buNone/>
              <a:defRPr sz="1800"/>
            </a:pPr>
            <a:r>
              <a:rPr sz="3200"/>
              <a:t>- finance</a:t>
            </a:r>
          </a:p>
          <a:p>
            <a:pPr marL="0" lvl="0" indent="0">
              <a:buSzTx/>
              <a:buNone/>
              <a:defRPr sz="1800"/>
            </a:pPr>
            <a:r>
              <a:rPr sz="3200"/>
              <a:t>- education</a:t>
            </a:r>
          </a:p>
          <a:p>
            <a:pPr marL="0" lvl="0" indent="0">
              <a:buSzTx/>
              <a:buNone/>
              <a:defRPr sz="1800"/>
            </a:pPr>
            <a:r>
              <a:rPr sz="3200"/>
              <a:t>- selfknowledge, self care</a:t>
            </a:r>
          </a:p>
        </p:txBody>
      </p:sp>
      <p:sp>
        <p:nvSpPr>
          <p:cNvPr id="214" name="Shape 214"/>
          <p:cNvSpPr>
            <a:spLocks noGrp="1"/>
          </p:cNvSpPr>
          <p:nvPr>
            <p:ph type="sldNum" sz="quarter" idx="2"/>
          </p:nvPr>
        </p:nvSpPr>
        <p:spPr>
          <a:xfrm>
            <a:off x="6553200" y="6269673"/>
            <a:ext cx="2133600" cy="269237"/>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29</a:t>
            </a:fld>
            <a:endParaRPr sz="1200">
              <a:solidFill>
                <a:srgbClr val="888888"/>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4" name="image7.jpeg" descr="wellness.jpg"/>
          <p:cNvPicPr/>
          <p:nvPr/>
        </p:nvPicPr>
        <p:blipFill>
          <a:blip r:embed="rId3">
            <a:extLst/>
          </a:blip>
          <a:stretch>
            <a:fillRect/>
          </a:stretch>
        </p:blipFill>
        <p:spPr>
          <a:xfrm>
            <a:off x="0" y="2918306"/>
            <a:ext cx="5941830" cy="3939697"/>
          </a:xfrm>
          <a:prstGeom prst="rect">
            <a:avLst/>
          </a:prstGeom>
          <a:ln w="12700">
            <a:miter lim="400000"/>
          </a:ln>
        </p:spPr>
      </p:pic>
      <p:pic>
        <p:nvPicPr>
          <p:cNvPr id="75" name="image8.jpeg" descr="Wellness 2.jpg"/>
          <p:cNvPicPr/>
          <p:nvPr/>
        </p:nvPicPr>
        <p:blipFill>
          <a:blip r:embed="rId4">
            <a:extLst/>
          </a:blip>
          <a:stretch>
            <a:fillRect/>
          </a:stretch>
        </p:blipFill>
        <p:spPr>
          <a:xfrm>
            <a:off x="4750332" y="-448862"/>
            <a:ext cx="4393668" cy="4393671"/>
          </a:xfrm>
          <a:prstGeom prst="rect">
            <a:avLst/>
          </a:prstGeom>
          <a:ln w="12700">
            <a:miter lim="400000"/>
          </a:ln>
        </p:spPr>
      </p:pic>
      <p:pic>
        <p:nvPicPr>
          <p:cNvPr id="76" name="image9.jpeg" descr="wellness 3.jpg"/>
          <p:cNvPicPr/>
          <p:nvPr/>
        </p:nvPicPr>
        <p:blipFill>
          <a:blip r:embed="rId5">
            <a:extLst/>
          </a:blip>
          <a:stretch>
            <a:fillRect/>
          </a:stretch>
        </p:blipFill>
        <p:spPr>
          <a:xfrm>
            <a:off x="4409042" y="3944806"/>
            <a:ext cx="6903873" cy="2913197"/>
          </a:xfrm>
          <a:prstGeom prst="rect">
            <a:avLst/>
          </a:prstGeom>
          <a:ln w="12700">
            <a:miter lim="400000"/>
          </a:ln>
        </p:spPr>
      </p:pic>
      <p:pic>
        <p:nvPicPr>
          <p:cNvPr id="77" name="image10.tif"/>
          <p:cNvPicPr/>
          <p:nvPr/>
        </p:nvPicPr>
        <p:blipFill>
          <a:blip r:embed="rId6">
            <a:extLst/>
          </a:blip>
          <a:stretch>
            <a:fillRect/>
          </a:stretch>
        </p:blipFill>
        <p:spPr>
          <a:xfrm>
            <a:off x="2814538" y="2386061"/>
            <a:ext cx="2857502" cy="2857502"/>
          </a:xfrm>
          <a:prstGeom prst="rect">
            <a:avLst/>
          </a:prstGeom>
          <a:ln w="12700">
            <a:miter lim="400000"/>
          </a:ln>
        </p:spPr>
      </p:pic>
      <p:pic>
        <p:nvPicPr>
          <p:cNvPr id="78" name="image11.tif"/>
          <p:cNvPicPr/>
          <p:nvPr/>
        </p:nvPicPr>
        <p:blipFill>
          <a:blip r:embed="rId7">
            <a:extLst/>
          </a:blip>
          <a:stretch>
            <a:fillRect/>
          </a:stretch>
        </p:blipFill>
        <p:spPr>
          <a:xfrm>
            <a:off x="-24707" y="-58688"/>
            <a:ext cx="4838586" cy="2913197"/>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FBCBA3"/>
            </a:gs>
          </a:gsLst>
          <a:lin ang="5400000" scaled="0"/>
        </a:gradFill>
        <a:effectLst/>
      </p:bgPr>
    </p:bg>
    <p:spTree>
      <p:nvGrpSpPr>
        <p:cNvPr id="1" name=""/>
        <p:cNvGrpSpPr/>
        <p:nvPr/>
      </p:nvGrpSpPr>
      <p:grpSpPr>
        <a:xfrm>
          <a:off x="0" y="0"/>
          <a:ext cx="0" cy="0"/>
          <a:chOff x="0" y="0"/>
          <a:chExt cx="0" cy="0"/>
        </a:xfrm>
      </p:grpSpPr>
      <p:sp>
        <p:nvSpPr>
          <p:cNvPr id="216" name="Shape 216"/>
          <p:cNvSpPr>
            <a:spLocks noGrp="1"/>
          </p:cNvSpPr>
          <p:nvPr>
            <p:ph type="title"/>
          </p:nvPr>
        </p:nvSpPr>
        <p:spPr>
          <a:xfrm>
            <a:off x="457200" y="92074"/>
            <a:ext cx="8229600" cy="1508128"/>
          </a:xfrm>
          <a:prstGeom prst="rect">
            <a:avLst/>
          </a:prstGeom>
        </p:spPr>
        <p:txBody>
          <a:bodyPr/>
          <a:lstStyle>
            <a:lvl1pPr algn="l">
              <a:spcBef>
                <a:spcPts val="700"/>
              </a:spcBef>
              <a:defRPr sz="4000"/>
            </a:lvl1pPr>
          </a:lstStyle>
          <a:p>
            <a:pPr lvl="0">
              <a:defRPr sz="1800"/>
            </a:pPr>
            <a:r>
              <a:rPr sz="4000"/>
              <a:t>3. Having a life</a:t>
            </a:r>
          </a:p>
        </p:txBody>
      </p:sp>
      <p:sp>
        <p:nvSpPr>
          <p:cNvPr id="217" name="Shape 217"/>
          <p:cNvSpPr>
            <a:spLocks noGrp="1"/>
          </p:cNvSpPr>
          <p:nvPr>
            <p:ph type="body" idx="1"/>
          </p:nvPr>
        </p:nvSpPr>
        <p:spPr>
          <a:prstGeom prst="rect">
            <a:avLst/>
          </a:prstGeom>
        </p:spPr>
        <p:txBody>
          <a:bodyPr/>
          <a:lstStyle/>
          <a:p>
            <a:pPr marL="0" lvl="0" indent="0">
              <a:buSzTx/>
              <a:buNone/>
              <a:defRPr sz="1800"/>
            </a:pPr>
            <a:r>
              <a:rPr sz="3200"/>
              <a:t>	- family, partner, friends</a:t>
            </a:r>
          </a:p>
          <a:p>
            <a:pPr marL="0" lvl="0" indent="0">
              <a:buSzTx/>
              <a:buNone/>
              <a:defRPr sz="1800"/>
            </a:pPr>
            <a:r>
              <a:rPr sz="3200"/>
              <a:t>	- parents (getting older/need care/die)</a:t>
            </a:r>
          </a:p>
          <a:p>
            <a:pPr marL="0" lvl="0" indent="0">
              <a:buSzTx/>
              <a:buNone/>
              <a:defRPr sz="1800"/>
            </a:pPr>
            <a:r>
              <a:rPr sz="3200"/>
              <a:t>	- children (raising, illness)</a:t>
            </a:r>
          </a:p>
          <a:p>
            <a:pPr marL="0" lvl="0" indent="0">
              <a:buSzTx/>
              <a:buNone/>
              <a:defRPr sz="1800"/>
            </a:pPr>
            <a:r>
              <a:rPr sz="3200"/>
              <a:t>	- buying or building a house</a:t>
            </a:r>
          </a:p>
          <a:p>
            <a:pPr marL="0" lvl="0" indent="0">
              <a:buSzTx/>
              <a:buNone/>
              <a:defRPr sz="1800"/>
            </a:pPr>
            <a:r>
              <a:rPr sz="3200"/>
              <a:t>	- get married/divorced</a:t>
            </a:r>
          </a:p>
          <a:p>
            <a:pPr marL="0" lvl="0" indent="0">
              <a:buSzTx/>
              <a:buNone/>
              <a:defRPr sz="1800"/>
            </a:pPr>
            <a:r>
              <a:rPr sz="3200"/>
              <a:t>	- personal health, hobbies, interests, 			fitness</a:t>
            </a:r>
          </a:p>
        </p:txBody>
      </p:sp>
      <p:sp>
        <p:nvSpPr>
          <p:cNvPr id="218" name="Shape 218"/>
          <p:cNvSpPr>
            <a:spLocks noGrp="1"/>
          </p:cNvSpPr>
          <p:nvPr>
            <p:ph type="sldNum" sz="quarter" idx="2"/>
          </p:nvPr>
        </p:nvSpPr>
        <p:spPr>
          <a:xfrm>
            <a:off x="6553200" y="6269673"/>
            <a:ext cx="2133600" cy="269237"/>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30</a:t>
            </a:fld>
            <a:endParaRPr sz="1200">
              <a:solidFill>
                <a:srgbClr val="888888"/>
              </a:solidFill>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FBCBA3"/>
            </a:gs>
          </a:gsLst>
          <a:lin ang="5400000" scaled="0"/>
        </a:gradFill>
        <a:effectLst/>
      </p:bgPr>
    </p:bg>
    <p:spTree>
      <p:nvGrpSpPr>
        <p:cNvPr id="1" name=""/>
        <p:cNvGrpSpPr/>
        <p:nvPr/>
      </p:nvGrpSpPr>
      <p:grpSpPr>
        <a:xfrm>
          <a:off x="0" y="0"/>
          <a:ext cx="0" cy="0"/>
          <a:chOff x="0" y="0"/>
          <a:chExt cx="0" cy="0"/>
        </a:xfrm>
      </p:grpSpPr>
      <p:sp>
        <p:nvSpPr>
          <p:cNvPr id="220" name="Shape 220"/>
          <p:cNvSpPr>
            <a:spLocks noGrp="1"/>
          </p:cNvSpPr>
          <p:nvPr>
            <p:ph type="title"/>
          </p:nvPr>
        </p:nvSpPr>
        <p:spPr>
          <a:xfrm>
            <a:off x="457200" y="92074"/>
            <a:ext cx="8229600" cy="1508128"/>
          </a:xfrm>
          <a:prstGeom prst="rect">
            <a:avLst/>
          </a:prstGeom>
        </p:spPr>
        <p:txBody>
          <a:bodyPr/>
          <a:lstStyle/>
          <a:p>
            <a:pPr lvl="0" algn="l">
              <a:lnSpc>
                <a:spcPct val="125000"/>
              </a:lnSpc>
              <a:defRPr sz="1800"/>
            </a:pPr>
            <a:r>
              <a:rPr sz="4000">
                <a:latin typeface="+mj-lt"/>
                <a:ea typeface="+mj-ea"/>
                <a:cs typeface="+mj-cs"/>
                <a:sym typeface="Avenir Roman"/>
              </a:rPr>
              <a:t>4. </a:t>
            </a:r>
            <a:r>
              <a:rPr sz="3800">
                <a:latin typeface="+mj-lt"/>
                <a:ea typeface="+mj-ea"/>
                <a:cs typeface="+mj-cs"/>
                <a:sym typeface="Avenir Roman"/>
              </a:rPr>
              <a:t>Conditioning</a:t>
            </a:r>
          </a:p>
        </p:txBody>
      </p:sp>
      <p:sp>
        <p:nvSpPr>
          <p:cNvPr id="221" name="Shape 221"/>
          <p:cNvSpPr>
            <a:spLocks noGrp="1"/>
          </p:cNvSpPr>
          <p:nvPr>
            <p:ph type="sldNum" sz="quarter" idx="2"/>
          </p:nvPr>
        </p:nvSpPr>
        <p:spPr>
          <a:xfrm>
            <a:off x="6553200" y="6295074"/>
            <a:ext cx="2133600" cy="243837"/>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25194">
              <a:defRPr sz="1100"/>
            </a:lvl1pPr>
          </a:lstStyle>
          <a:p>
            <a:pPr lvl="0">
              <a:defRPr sz="1800">
                <a:solidFill>
                  <a:srgbClr val="000000"/>
                </a:solidFill>
              </a:defRPr>
            </a:pPr>
            <a:fld id="{86CB4B4D-7CA3-9044-876B-883B54F8677D}" type="slidenum">
              <a:rPr sz="1100">
                <a:solidFill>
                  <a:srgbClr val="888888"/>
                </a:solidFill>
              </a:rPr>
              <a:t>31</a:t>
            </a:fld>
            <a:endParaRPr sz="1100">
              <a:solidFill>
                <a:srgbClr val="888888"/>
              </a:solidFill>
            </a:endParaRPr>
          </a:p>
        </p:txBody>
      </p:sp>
      <p:sp>
        <p:nvSpPr>
          <p:cNvPr id="222" name="Shape 222"/>
          <p:cNvSpPr/>
          <p:nvPr/>
        </p:nvSpPr>
        <p:spPr>
          <a:xfrm>
            <a:off x="281964" y="1376668"/>
            <a:ext cx="9267822" cy="483806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nSpc>
                <a:spcPct val="125000"/>
              </a:lnSpc>
            </a:pPr>
            <a:endParaRPr sz="3300">
              <a:latin typeface="Calibri"/>
              <a:ea typeface="Calibri"/>
              <a:cs typeface="Calibri"/>
              <a:sym typeface="Calibri"/>
            </a:endParaRPr>
          </a:p>
          <a:p>
            <a:pPr marL="1863774" lvl="1" indent="-1482774">
              <a:lnSpc>
                <a:spcPct val="125000"/>
              </a:lnSpc>
              <a:buSzPct val="60000"/>
              <a:buBlip>
                <a:blip r:embed="rId3"/>
              </a:buBlip>
            </a:pPr>
            <a:r>
              <a:rPr sz="3300">
                <a:latin typeface="+mj-lt"/>
                <a:ea typeface="+mj-ea"/>
                <a:cs typeface="+mj-cs"/>
                <a:sym typeface="Avenir Roman"/>
              </a:rPr>
              <a:t>workaholic</a:t>
            </a:r>
            <a:endParaRPr sz="3300">
              <a:latin typeface="Calibri"/>
              <a:ea typeface="Calibri"/>
              <a:cs typeface="Calibri"/>
              <a:sym typeface="Calibri"/>
            </a:endParaRPr>
          </a:p>
          <a:p>
            <a:pPr marL="1863774" lvl="1" indent="-1482774">
              <a:lnSpc>
                <a:spcPct val="125000"/>
              </a:lnSpc>
              <a:buSzPct val="60000"/>
              <a:buBlip>
                <a:blip r:embed="rId3"/>
              </a:buBlip>
            </a:pPr>
            <a:r>
              <a:rPr sz="3300">
                <a:latin typeface="+mj-lt"/>
                <a:ea typeface="+mj-ea"/>
                <a:cs typeface="+mj-cs"/>
                <a:sym typeface="Avenir Roman"/>
              </a:rPr>
              <a:t>superhero (IKEA)</a:t>
            </a:r>
            <a:endParaRPr sz="3300">
              <a:latin typeface="Calibri"/>
              <a:ea typeface="Calibri"/>
              <a:cs typeface="Calibri"/>
              <a:sym typeface="Calibri"/>
            </a:endParaRPr>
          </a:p>
          <a:p>
            <a:pPr marL="1863774" lvl="1" indent="-1482774">
              <a:lnSpc>
                <a:spcPct val="125000"/>
              </a:lnSpc>
              <a:buSzPct val="60000"/>
              <a:buBlip>
                <a:blip r:embed="rId3"/>
              </a:buBlip>
            </a:pPr>
            <a:r>
              <a:rPr sz="3300">
                <a:latin typeface="+mj-lt"/>
                <a:ea typeface="+mj-ea"/>
                <a:cs typeface="+mj-cs"/>
                <a:sym typeface="Avenir Roman"/>
              </a:rPr>
              <a:t>emotion-free</a:t>
            </a:r>
            <a:endParaRPr sz="3300">
              <a:latin typeface="Calibri"/>
              <a:ea typeface="Calibri"/>
              <a:cs typeface="Calibri"/>
              <a:sym typeface="Calibri"/>
            </a:endParaRPr>
          </a:p>
          <a:p>
            <a:pPr marL="1863774" lvl="1" indent="-1482774">
              <a:lnSpc>
                <a:spcPct val="125000"/>
              </a:lnSpc>
              <a:buSzPct val="60000"/>
              <a:buBlip>
                <a:blip r:embed="rId3"/>
              </a:buBlip>
            </a:pPr>
            <a:r>
              <a:rPr sz="3300">
                <a:latin typeface="+mj-lt"/>
                <a:ea typeface="+mj-ea"/>
                <a:cs typeface="+mj-cs"/>
                <a:sym typeface="Avenir Roman"/>
              </a:rPr>
              <a:t>lone ranger</a:t>
            </a:r>
            <a:endParaRPr sz="3300">
              <a:latin typeface="Calibri"/>
              <a:ea typeface="Calibri"/>
              <a:cs typeface="Calibri"/>
              <a:sym typeface="Calibri"/>
            </a:endParaRPr>
          </a:p>
          <a:p>
            <a:pPr marL="1863774" lvl="1" indent="-1482774">
              <a:lnSpc>
                <a:spcPct val="125000"/>
              </a:lnSpc>
              <a:buSzPct val="60000"/>
              <a:buBlip>
                <a:blip r:embed="rId3"/>
              </a:buBlip>
            </a:pPr>
            <a:r>
              <a:rPr sz="3300">
                <a:latin typeface="+mj-lt"/>
                <a:ea typeface="+mj-ea"/>
                <a:cs typeface="+mj-cs"/>
                <a:sym typeface="Avenir Roman"/>
              </a:rPr>
              <a:t>perfectionist</a:t>
            </a:r>
            <a:endParaRPr>
              <a:latin typeface="+mj-lt"/>
              <a:ea typeface="+mj-ea"/>
              <a:cs typeface="+mj-cs"/>
              <a:sym typeface="Avenir Roman"/>
            </a:endParaRPr>
          </a:p>
          <a:p>
            <a:pPr marL="1863774" lvl="1" indent="-1482774">
              <a:lnSpc>
                <a:spcPct val="125000"/>
              </a:lnSpc>
              <a:buSzPct val="60000"/>
              <a:buBlip>
                <a:blip r:embed="rId3"/>
              </a:buBlip>
            </a:pPr>
            <a:r>
              <a:rPr sz="3300">
                <a:latin typeface="+mj-lt"/>
                <a:ea typeface="+mj-ea"/>
                <a:cs typeface="+mj-cs"/>
                <a:sym typeface="Avenir Roman"/>
              </a:rPr>
              <a:t>„the patient always comes first”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FBCBA3"/>
            </a:gs>
          </a:gsLst>
          <a:lin ang="5400000" scaled="0"/>
        </a:gradFill>
        <a:effectLst/>
      </p:bgPr>
    </p:bg>
    <p:spTree>
      <p:nvGrpSpPr>
        <p:cNvPr id="1" name=""/>
        <p:cNvGrpSpPr/>
        <p:nvPr/>
      </p:nvGrpSpPr>
      <p:grpSpPr>
        <a:xfrm>
          <a:off x="0" y="0"/>
          <a:ext cx="0" cy="0"/>
          <a:chOff x="0" y="0"/>
          <a:chExt cx="0" cy="0"/>
        </a:xfrm>
      </p:grpSpPr>
      <p:sp>
        <p:nvSpPr>
          <p:cNvPr id="226" name="Shape 226"/>
          <p:cNvSpPr>
            <a:spLocks noGrp="1"/>
          </p:cNvSpPr>
          <p:nvPr>
            <p:ph type="title"/>
          </p:nvPr>
        </p:nvSpPr>
        <p:spPr>
          <a:xfrm>
            <a:off x="685800" y="1095375"/>
            <a:ext cx="7772400" cy="2041525"/>
          </a:xfrm>
          <a:prstGeom prst="rect">
            <a:avLst/>
          </a:prstGeom>
        </p:spPr>
        <p:txBody>
          <a:bodyPr/>
          <a:lstStyle/>
          <a:p>
            <a:pPr lvl="0">
              <a:defRPr sz="1800"/>
            </a:pPr>
            <a:r>
              <a:rPr sz="4400"/>
              <a:t>Physician wellness standard part of the new curriculum?</a:t>
            </a:r>
          </a:p>
        </p:txBody>
      </p:sp>
      <p:sp>
        <p:nvSpPr>
          <p:cNvPr id="227" name="Shape 227"/>
          <p:cNvSpPr>
            <a:spLocks noGrp="1"/>
          </p:cNvSpPr>
          <p:nvPr>
            <p:ph type="body" idx="1"/>
          </p:nvPr>
        </p:nvSpPr>
        <p:spPr>
          <a:xfrm>
            <a:off x="416321" y="3187700"/>
            <a:ext cx="8181479" cy="2971800"/>
          </a:xfrm>
          <a:prstGeom prst="rect">
            <a:avLst/>
          </a:prstGeom>
        </p:spPr>
        <p:txBody>
          <a:bodyPr/>
          <a:lstStyle/>
          <a:p>
            <a:pPr lvl="0">
              <a:defRPr sz="1800">
                <a:solidFill>
                  <a:srgbClr val="000000"/>
                </a:solidFill>
              </a:defRPr>
            </a:pPr>
            <a:r>
              <a:rPr sz="3000" i="1">
                <a:solidFill>
                  <a:srgbClr val="535353"/>
                </a:solidFill>
              </a:rPr>
              <a:t>What do I need to grow old in this profession</a:t>
            </a:r>
          </a:p>
          <a:p>
            <a:pPr lvl="0">
              <a:defRPr sz="1800">
                <a:solidFill>
                  <a:srgbClr val="000000"/>
                </a:solidFill>
              </a:defRPr>
            </a:pPr>
            <a:r>
              <a:rPr sz="3000" i="1">
                <a:solidFill>
                  <a:srgbClr val="535353"/>
                </a:solidFill>
              </a:rPr>
              <a:t>What makes me a happy doctor</a:t>
            </a:r>
          </a:p>
          <a:p>
            <a:pPr lvl="0">
              <a:defRPr sz="1800">
                <a:solidFill>
                  <a:srgbClr val="000000"/>
                </a:solidFill>
              </a:defRPr>
            </a:pPr>
            <a:r>
              <a:rPr sz="3000" i="1">
                <a:solidFill>
                  <a:srgbClr val="535353"/>
                </a:solidFill>
              </a:rPr>
              <a:t>How to prevent failure</a:t>
            </a:r>
          </a:p>
          <a:p>
            <a:pPr lvl="0">
              <a:defRPr sz="1800">
                <a:solidFill>
                  <a:srgbClr val="000000"/>
                </a:solidFill>
              </a:defRPr>
            </a:pPr>
            <a:r>
              <a:rPr sz="3000" i="1">
                <a:solidFill>
                  <a:srgbClr val="535353"/>
                </a:solidFill>
              </a:rPr>
              <a:t>How to stay focussed</a:t>
            </a:r>
          </a:p>
          <a:p>
            <a:pPr lvl="0">
              <a:defRPr sz="1800">
                <a:solidFill>
                  <a:srgbClr val="000000"/>
                </a:solidFill>
              </a:defRPr>
            </a:pPr>
            <a:r>
              <a:rPr sz="3000" i="1">
                <a:solidFill>
                  <a:srgbClr val="535353"/>
                </a:solidFill>
              </a:rPr>
              <a:t>How to have a healthy sustainable career</a:t>
            </a:r>
          </a:p>
        </p:txBody>
      </p:sp>
      <p:sp>
        <p:nvSpPr>
          <p:cNvPr id="228" name="Shape 228"/>
          <p:cNvSpPr>
            <a:spLocks noGrp="1"/>
          </p:cNvSpPr>
          <p:nvPr>
            <p:ph type="sldNum" sz="quarter" idx="2"/>
          </p:nvPr>
        </p:nvSpPr>
        <p:spPr>
          <a:xfrm>
            <a:off x="6553200" y="6269673"/>
            <a:ext cx="2133600" cy="269237"/>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32</a:t>
            </a:fld>
            <a:endParaRPr sz="1200">
              <a:solidFill>
                <a:srgbClr val="888888"/>
              </a:solidFil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2" name="image13.png"/>
          <p:cNvPicPr/>
          <p:nvPr/>
        </p:nvPicPr>
        <p:blipFill>
          <a:blip r:embed="rId3">
            <a:extLst/>
          </a:blip>
          <a:stretch>
            <a:fillRect/>
          </a:stretch>
        </p:blipFill>
        <p:spPr>
          <a:xfrm>
            <a:off x="-3176979" y="-36276"/>
            <a:ext cx="12320979" cy="6930553"/>
          </a:xfrm>
          <a:prstGeom prst="rect">
            <a:avLst/>
          </a:prstGeom>
          <a:ln w="12700">
            <a:miter lim="400000"/>
          </a:ln>
        </p:spPr>
      </p:pic>
      <p:pic>
        <p:nvPicPr>
          <p:cNvPr id="83" name="image14.jpeg" descr="physician-stress-causes-and-dealing.jpg"/>
          <p:cNvPicPr/>
          <p:nvPr/>
        </p:nvPicPr>
        <p:blipFill>
          <a:blip r:embed="rId4">
            <a:extLst/>
          </a:blip>
          <a:stretch>
            <a:fillRect/>
          </a:stretch>
        </p:blipFill>
        <p:spPr>
          <a:xfrm>
            <a:off x="596851" y="4087243"/>
            <a:ext cx="3515803" cy="2327364"/>
          </a:xfrm>
          <a:prstGeom prst="rect">
            <a:avLst/>
          </a:prstGeom>
          <a:ln w="12700">
            <a:miter lim="400000"/>
          </a:ln>
        </p:spPr>
      </p:pic>
      <p:pic>
        <p:nvPicPr>
          <p:cNvPr id="84" name="image15.jpeg" descr="whatamess.jpg"/>
          <p:cNvPicPr/>
          <p:nvPr/>
        </p:nvPicPr>
        <p:blipFill>
          <a:blip r:embed="rId5">
            <a:extLst/>
          </a:blip>
          <a:stretch>
            <a:fillRect/>
          </a:stretch>
        </p:blipFill>
        <p:spPr>
          <a:xfrm>
            <a:off x="3040346" y="1516904"/>
            <a:ext cx="3063308" cy="3824192"/>
          </a:xfrm>
          <a:prstGeom prst="rect">
            <a:avLst/>
          </a:prstGeom>
          <a:ln w="12700">
            <a:miter lim="400000"/>
          </a:ln>
        </p:spPr>
      </p:pic>
      <p:pic>
        <p:nvPicPr>
          <p:cNvPr id="85" name="image16.png" descr="physician-wellness-physician-burnout-prevention-dike-drummond-physician-coach_opt-150w.png"/>
          <p:cNvPicPr/>
          <p:nvPr/>
        </p:nvPicPr>
        <p:blipFill>
          <a:blip r:embed="rId6">
            <a:extLst/>
          </a:blip>
          <a:stretch>
            <a:fillRect/>
          </a:stretch>
        </p:blipFill>
        <p:spPr>
          <a:xfrm>
            <a:off x="5454143" y="277715"/>
            <a:ext cx="3209715" cy="3251671"/>
          </a:xfrm>
          <a:prstGeom prst="rect">
            <a:avLst/>
          </a:prstGeom>
          <a:ln w="12700">
            <a:miter lim="400000"/>
          </a:ln>
        </p:spPr>
      </p:pic>
      <p:sp>
        <p:nvSpPr>
          <p:cNvPr id="86" name="Shape 86"/>
          <p:cNvSpPr/>
          <p:nvPr/>
        </p:nvSpPr>
        <p:spPr>
          <a:xfrm>
            <a:off x="256883" y="1027432"/>
            <a:ext cx="2485519" cy="1168401"/>
          </a:xfrm>
          <a:prstGeom prst="rect">
            <a:avLst/>
          </a:prstGeom>
          <a:solidFill>
            <a:srgbClr val="9FFA00"/>
          </a:solidFill>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sz="3900" b="1">
                <a:solidFill>
                  <a:srgbClr val="FFFFFF"/>
                </a:solidFill>
                <a:latin typeface="Calibri"/>
                <a:ea typeface="Calibri"/>
                <a:cs typeface="Calibri"/>
                <a:sym typeface="Calibri"/>
              </a:rPr>
              <a:t>PHYSICIAN</a:t>
            </a:r>
            <a:endParaRPr>
              <a:latin typeface="+mj-lt"/>
              <a:ea typeface="+mj-ea"/>
              <a:cs typeface="+mj-cs"/>
              <a:sym typeface="Avenir Roman"/>
            </a:endParaRPr>
          </a:p>
          <a:p>
            <a:pPr lvl="0"/>
            <a:r>
              <a:rPr sz="3900" b="1">
                <a:solidFill>
                  <a:srgbClr val="FFFFFF"/>
                </a:solidFill>
                <a:latin typeface="Calibri"/>
                <a:ea typeface="Calibri"/>
                <a:cs typeface="Calibri"/>
                <a:sym typeface="Calibri"/>
              </a:rPr>
              <a:t>WELLNESS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9FF50F"/>
            </a:gs>
          </a:gsLst>
          <a:lin ang="5400000" scaled="0"/>
        </a:gradFill>
        <a:effectLst/>
      </p:bgPr>
    </p:bg>
    <p:spTree>
      <p:nvGrpSpPr>
        <p:cNvPr id="1" name=""/>
        <p:cNvGrpSpPr/>
        <p:nvPr/>
      </p:nvGrpSpPr>
      <p:grpSpPr>
        <a:xfrm>
          <a:off x="0" y="0"/>
          <a:ext cx="0" cy="0"/>
          <a:chOff x="0" y="0"/>
          <a:chExt cx="0" cy="0"/>
        </a:xfrm>
      </p:grpSpPr>
      <p:sp>
        <p:nvSpPr>
          <p:cNvPr id="90" name="Shape 90"/>
          <p:cNvSpPr>
            <a:spLocks noGrp="1"/>
          </p:cNvSpPr>
          <p:nvPr>
            <p:ph type="title"/>
          </p:nvPr>
        </p:nvSpPr>
        <p:spPr>
          <a:xfrm>
            <a:off x="457200" y="92074"/>
            <a:ext cx="8229600" cy="1508128"/>
          </a:xfrm>
          <a:prstGeom prst="rect">
            <a:avLst/>
          </a:prstGeom>
        </p:spPr>
        <p:txBody>
          <a:bodyPr lIns="0" tIns="0" rIns="0" bIns="0"/>
          <a:lstStyle/>
          <a:p>
            <a:pPr lvl="0">
              <a:defRPr sz="1800"/>
            </a:pPr>
            <a:r>
              <a:rPr sz="4400"/>
              <a:t>Een „happy doctor”</a:t>
            </a:r>
          </a:p>
        </p:txBody>
      </p:sp>
      <p:sp>
        <p:nvSpPr>
          <p:cNvPr id="91" name="Shape 91"/>
          <p:cNvSpPr>
            <a:spLocks noGrp="1"/>
          </p:cNvSpPr>
          <p:nvPr>
            <p:ph type="body" idx="1"/>
          </p:nvPr>
        </p:nvSpPr>
        <p:spPr>
          <a:xfrm>
            <a:off x="457200" y="1600200"/>
            <a:ext cx="7288115" cy="5257800"/>
          </a:xfrm>
          <a:prstGeom prst="rect">
            <a:avLst/>
          </a:prstGeom>
        </p:spPr>
        <p:txBody>
          <a:bodyPr lIns="0" tIns="0" rIns="0" bIns="0"/>
          <a:lstStyle/>
          <a:p>
            <a:pPr marL="533400" lvl="0" indent="-533400">
              <a:defRPr sz="1800"/>
            </a:pPr>
            <a:r>
              <a:rPr sz="2800"/>
              <a:t>is fysiek en geestelijk gezond</a:t>
            </a:r>
          </a:p>
          <a:p>
            <a:pPr lvl="0">
              <a:defRPr sz="1800"/>
            </a:pPr>
            <a:r>
              <a:rPr sz="2800"/>
              <a:t>heeft genoeg energie voor </a:t>
            </a:r>
          </a:p>
          <a:p>
            <a:pPr marL="661736" lvl="1" indent="-280736">
              <a:buSzPct val="60000"/>
              <a:buFontTx/>
              <a:buBlip>
                <a:blip r:embed="rId2"/>
              </a:buBlip>
              <a:defRPr sz="1800"/>
            </a:pPr>
            <a:r>
              <a:rPr sz="2800"/>
              <a:t>goede prestaties op het werk</a:t>
            </a:r>
          </a:p>
          <a:p>
            <a:pPr marL="661736" lvl="1" indent="-280736">
              <a:buSzPct val="60000"/>
              <a:buFontTx/>
              <a:buBlip>
                <a:blip r:embed="rId2"/>
              </a:buBlip>
              <a:defRPr sz="1800"/>
            </a:pPr>
            <a:r>
              <a:rPr sz="2800"/>
              <a:t>persoonlijke én carriere doelen</a:t>
            </a:r>
          </a:p>
          <a:p>
            <a:pPr lvl="0">
              <a:defRPr sz="1800"/>
            </a:pPr>
            <a:r>
              <a:rPr sz="2800"/>
              <a:t>kan oud worden</a:t>
            </a:r>
          </a:p>
          <a:p>
            <a:pPr marL="0" lvl="0" indent="0">
              <a:buSzTx/>
              <a:buFontTx/>
              <a:buNone/>
              <a:defRPr sz="1800"/>
            </a:pPr>
            <a:r>
              <a:rPr sz="2800"/>
              <a:t>	in zijn/haar beroep</a:t>
            </a:r>
          </a:p>
        </p:txBody>
      </p:sp>
      <p:pic>
        <p:nvPicPr>
          <p:cNvPr id="92" name="image17.tif"/>
          <p:cNvPicPr/>
          <p:nvPr/>
        </p:nvPicPr>
        <p:blipFill>
          <a:blip r:embed="rId3">
            <a:extLst/>
          </a:blip>
          <a:stretch>
            <a:fillRect/>
          </a:stretch>
        </p:blipFill>
        <p:spPr>
          <a:xfrm>
            <a:off x="5271889" y="3703835"/>
            <a:ext cx="3847366" cy="314070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DF500"/>
            </a:gs>
          </a:gsLst>
          <a:lin ang="5400000" scaled="0"/>
        </a:gradFill>
        <a:effectLst/>
      </p:bgPr>
    </p:bg>
    <p:spTree>
      <p:nvGrpSpPr>
        <p:cNvPr id="1" name=""/>
        <p:cNvGrpSpPr/>
        <p:nvPr/>
      </p:nvGrpSpPr>
      <p:grpSpPr>
        <a:xfrm>
          <a:off x="0" y="0"/>
          <a:ext cx="0" cy="0"/>
          <a:chOff x="0" y="0"/>
          <a:chExt cx="0" cy="0"/>
        </a:xfrm>
      </p:grpSpPr>
      <p:sp>
        <p:nvSpPr>
          <p:cNvPr id="94" name="Shape 94"/>
          <p:cNvSpPr>
            <a:spLocks noGrp="1"/>
          </p:cNvSpPr>
          <p:nvPr>
            <p:ph type="title"/>
          </p:nvPr>
        </p:nvSpPr>
        <p:spPr>
          <a:xfrm>
            <a:off x="-63500" y="346075"/>
            <a:ext cx="4415483" cy="2128392"/>
          </a:xfrm>
          <a:prstGeom prst="rect">
            <a:avLst/>
          </a:prstGeom>
        </p:spPr>
        <p:txBody>
          <a:bodyPr/>
          <a:lstStyle/>
          <a:p>
            <a:pPr lvl="0">
              <a:defRPr sz="1800"/>
            </a:pPr>
            <a:r>
              <a:rPr sz="4400"/>
              <a:t>Energie</a:t>
            </a:r>
          </a:p>
          <a:p>
            <a:pPr lvl="0">
              <a:defRPr sz="1800"/>
            </a:pPr>
            <a:r>
              <a:rPr sz="4400"/>
              <a:t>management</a:t>
            </a:r>
          </a:p>
        </p:txBody>
      </p:sp>
      <p:pic>
        <p:nvPicPr>
          <p:cNvPr id="95" name="image18.tif"/>
          <p:cNvPicPr/>
          <p:nvPr/>
        </p:nvPicPr>
        <p:blipFill>
          <a:blip r:embed="rId3">
            <a:extLst/>
          </a:blip>
          <a:stretch>
            <a:fillRect/>
          </a:stretch>
        </p:blipFill>
        <p:spPr>
          <a:xfrm>
            <a:off x="4314149" y="-2839"/>
            <a:ext cx="4812017" cy="4394974"/>
          </a:xfrm>
          <a:prstGeom prst="rect">
            <a:avLst/>
          </a:prstGeom>
          <a:ln w="12700">
            <a:miter lim="400000"/>
          </a:ln>
        </p:spPr>
      </p:pic>
      <p:pic>
        <p:nvPicPr>
          <p:cNvPr id="96" name="image19.png"/>
          <p:cNvPicPr/>
          <p:nvPr/>
        </p:nvPicPr>
        <p:blipFill>
          <a:blip r:embed="rId4">
            <a:extLst/>
          </a:blip>
          <a:stretch>
            <a:fillRect/>
          </a:stretch>
        </p:blipFill>
        <p:spPr>
          <a:xfrm>
            <a:off x="-252870" y="2362004"/>
            <a:ext cx="5794311" cy="4508697"/>
          </a:xfrm>
          <a:prstGeom prst="rect">
            <a:avLst/>
          </a:prstGeom>
          <a:ln w="12700">
            <a:miter lim="400000"/>
          </a:ln>
        </p:spPr>
      </p:pic>
      <p:sp>
        <p:nvSpPr>
          <p:cNvPr id="97" name="Shape 97"/>
          <p:cNvSpPr/>
          <p:nvPr/>
        </p:nvSpPr>
        <p:spPr>
          <a:xfrm>
            <a:off x="5764457" y="5542281"/>
            <a:ext cx="3023649" cy="4216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200"/>
            </a:lvl1pPr>
          </a:lstStyle>
          <a:p>
            <a:pPr lvl="0">
              <a:defRPr sz="1800"/>
            </a:pPr>
            <a:r>
              <a:rPr sz="2200"/>
              <a:t>„het schaarste principe”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75F500"/>
            </a:gs>
          </a:gsLst>
          <a:lin ang="5400000" scaled="0"/>
        </a:gradFill>
        <a:effectLst/>
      </p:bgPr>
    </p:bg>
    <p:spTree>
      <p:nvGrpSpPr>
        <p:cNvPr id="1" name=""/>
        <p:cNvGrpSpPr/>
        <p:nvPr/>
      </p:nvGrpSpPr>
      <p:grpSpPr>
        <a:xfrm>
          <a:off x="0" y="0"/>
          <a:ext cx="0" cy="0"/>
          <a:chOff x="0" y="0"/>
          <a:chExt cx="0" cy="0"/>
        </a:xfrm>
      </p:grpSpPr>
      <p:sp>
        <p:nvSpPr>
          <p:cNvPr id="99" name="Shape 99"/>
          <p:cNvSpPr>
            <a:spLocks noGrp="1"/>
          </p:cNvSpPr>
          <p:nvPr>
            <p:ph type="title"/>
          </p:nvPr>
        </p:nvSpPr>
        <p:spPr>
          <a:xfrm>
            <a:off x="250028" y="59716"/>
            <a:ext cx="8643944" cy="1728418"/>
          </a:xfrm>
          <a:prstGeom prst="rect">
            <a:avLst/>
          </a:prstGeom>
        </p:spPr>
        <p:txBody>
          <a:bodyPr/>
          <a:lstStyle>
            <a:lvl1pPr defTabSz="457200">
              <a:defRPr sz="4400" cap="none">
                <a:solidFill>
                  <a:srgbClr val="000000"/>
                </a:solidFill>
                <a:latin typeface="Calibri"/>
                <a:ea typeface="Calibri"/>
                <a:cs typeface="Calibri"/>
                <a:sym typeface="Calibri"/>
              </a:defRPr>
            </a:lvl1pPr>
          </a:lstStyle>
          <a:p>
            <a:pPr>
              <a:defRPr sz="1800"/>
            </a:pPr>
            <a:r>
              <a:rPr sz="4400" dirty="0"/>
              <a:t>Stress </a:t>
            </a:r>
            <a:r>
              <a:rPr lang="en-US" dirty="0"/>
              <a:t>IS </a:t>
            </a:r>
            <a:r>
              <a:rPr sz="4400" dirty="0"/>
              <a:t>NIET </a:t>
            </a:r>
            <a:r>
              <a:rPr sz="4400" dirty="0" err="1"/>
              <a:t>slecht</a:t>
            </a:r>
          </a:p>
        </p:txBody>
      </p:sp>
      <p:pic>
        <p:nvPicPr>
          <p:cNvPr id="101" name="image20.tif"/>
          <p:cNvPicPr/>
          <p:nvPr/>
        </p:nvPicPr>
        <p:blipFill>
          <a:blip r:embed="rId2">
            <a:extLst/>
          </a:blip>
          <a:stretch>
            <a:fillRect/>
          </a:stretch>
        </p:blipFill>
        <p:spPr>
          <a:xfrm>
            <a:off x="742686" y="1763854"/>
            <a:ext cx="7110939" cy="4156983"/>
          </a:xfrm>
          <a:prstGeom prst="rect">
            <a:avLst/>
          </a:prstGeom>
          <a:ln w="12700">
            <a:miter lim="400000"/>
          </a:ln>
        </p:spPr>
      </p:pic>
      <p:sp>
        <p:nvSpPr>
          <p:cNvPr id="102" name="Shape 102"/>
          <p:cNvSpPr/>
          <p:nvPr/>
        </p:nvSpPr>
        <p:spPr>
          <a:xfrm>
            <a:off x="3212330" y="6443913"/>
            <a:ext cx="5821515" cy="236537"/>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algn="ctr" defTabSz="584200">
              <a:defRPr sz="1100">
                <a:solidFill>
                  <a:srgbClr val="535353"/>
                </a:solidFill>
                <a:latin typeface="Gill Sans Light"/>
                <a:ea typeface="Gill Sans Light"/>
                <a:cs typeface="Gill Sans Light"/>
                <a:sym typeface="Gill Sans Light"/>
              </a:defRPr>
            </a:lvl1pPr>
          </a:lstStyle>
          <a:p>
            <a:pPr lvl="0">
              <a:defRPr sz="1800">
                <a:solidFill>
                  <a:srgbClr val="000000"/>
                </a:solidFill>
              </a:defRPr>
            </a:pPr>
            <a:r>
              <a:rPr sz="1100">
                <a:solidFill>
                  <a:srgbClr val="535353"/>
                </a:solidFill>
              </a:rPr>
              <a:t>The effect of acute stress on performance. Vicki R Leblanc. Acad Med 2009; 84: S25-33 </a:t>
            </a:r>
          </a:p>
        </p:txBody>
      </p:sp>
      <p:sp>
        <p:nvSpPr>
          <p:cNvPr id="103" name="Shape 103"/>
          <p:cNvSpPr/>
          <p:nvPr/>
        </p:nvSpPr>
        <p:spPr>
          <a:xfrm>
            <a:off x="5235575" y="6135688"/>
            <a:ext cx="3147537" cy="30797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t">
            <a:spAutoFit/>
          </a:bodyPr>
          <a:lstStyle>
            <a:lvl1pPr algn="ctr" defTabSz="584200">
              <a:defRPr sz="2800" cap="all">
                <a:latin typeface="Gill Sans Light"/>
                <a:ea typeface="Gill Sans Light"/>
                <a:cs typeface="Gill Sans Light"/>
                <a:sym typeface="Gill Sans Light"/>
              </a:defRPr>
            </a:lvl1pPr>
          </a:lstStyle>
          <a:p>
            <a:pPr>
              <a:defRPr sz="1800" cap="none"/>
            </a:pPr>
            <a:r>
              <a:rPr sz="1400" cap="all" dirty="0"/>
              <a:t>law of</a:t>
            </a:r>
            <a:r>
              <a:rPr lang="en-US" sz="1400" dirty="0"/>
              <a:t> </a:t>
            </a:r>
            <a:r>
              <a:rPr sz="1400" cap="all" dirty="0"/>
              <a:t> Yerkes-Dodson</a:t>
            </a:r>
            <a:r>
              <a:rPr lang="en-US" sz="1400" dirty="0"/>
              <a:t> </a:t>
            </a:r>
            <a:endParaRPr lang="en-US" sz="1400">
              <a:solidFill>
                <a:srgbClr val="000000"/>
              </a:solidFill>
            </a:endParaRPr>
          </a:p>
        </p:txBody>
      </p:sp>
      <p:pic>
        <p:nvPicPr>
          <p:cNvPr id="104" name="image21.png"/>
          <p:cNvPicPr/>
          <p:nvPr/>
        </p:nvPicPr>
        <p:blipFill>
          <a:blip r:embed="rId3">
            <a:extLst/>
          </a:blip>
          <a:stretch>
            <a:fillRect/>
          </a:stretch>
        </p:blipFill>
        <p:spPr>
          <a:xfrm>
            <a:off x="3637779" y="1593850"/>
            <a:ext cx="1523952" cy="1531195"/>
          </a:xfrm>
          <a:prstGeom prst="rect">
            <a:avLst/>
          </a:prstGeom>
          <a:ln w="12700">
            <a:miter lim="400000"/>
          </a:ln>
          <a:effectLst>
            <a:outerShdw blurRad="38100" dist="23000" dir="5400000" rotWithShape="0">
              <a:srgbClr val="000000">
                <a:alpha val="35000"/>
              </a:srgbClr>
            </a:outerShdw>
          </a:effec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87F500"/>
            </a:gs>
          </a:gsLst>
          <a:lin ang="5400000" scaled="0"/>
        </a:grad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xfrm>
            <a:off x="457200" y="92074"/>
            <a:ext cx="8229600" cy="1508128"/>
          </a:xfrm>
          <a:prstGeom prst="rect">
            <a:avLst/>
          </a:prstGeom>
        </p:spPr>
        <p:txBody>
          <a:bodyPr/>
          <a:lstStyle/>
          <a:p>
            <a:pPr lvl="0">
              <a:defRPr sz="1800"/>
            </a:pPr>
            <a:r>
              <a:rPr sz="4400"/>
              <a:t>Burnout is WEL slecht!</a:t>
            </a:r>
          </a:p>
        </p:txBody>
      </p:sp>
      <p:sp>
        <p:nvSpPr>
          <p:cNvPr id="107" name="Shape 107"/>
          <p:cNvSpPr/>
          <p:nvPr/>
        </p:nvSpPr>
        <p:spPr>
          <a:xfrm>
            <a:off x="368300" y="16891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609600" lvl="0" indent="-609600">
              <a:spcBef>
                <a:spcPts val="700"/>
              </a:spcBef>
              <a:buSzPct val="100000"/>
              <a:buFont typeface="Arial"/>
              <a:buChar char="•"/>
            </a:pPr>
            <a:r>
              <a:rPr sz="3200">
                <a:latin typeface="Calibri"/>
                <a:ea typeface="Calibri"/>
                <a:cs typeface="Calibri"/>
                <a:sym typeface="Calibri"/>
              </a:rPr>
              <a:t>Burnout in artsen leidt tot:</a:t>
            </a:r>
            <a:endParaRPr>
              <a:latin typeface="+mj-lt"/>
              <a:ea typeface="+mj-ea"/>
              <a:cs typeface="+mj-cs"/>
              <a:sym typeface="Avenir Roman"/>
            </a:endParaRPr>
          </a:p>
          <a:p>
            <a:pPr marL="951385" lvl="1" indent="-570385">
              <a:spcBef>
                <a:spcPts val="700"/>
              </a:spcBef>
              <a:buSzPct val="60000"/>
              <a:buBlip>
                <a:blip r:embed="rId2"/>
              </a:buBlip>
            </a:pPr>
            <a:r>
              <a:rPr sz="3200">
                <a:solidFill>
                  <a:srgbClr val="FF2600"/>
                </a:solidFill>
                <a:latin typeface="Calibri"/>
                <a:ea typeface="Calibri"/>
                <a:cs typeface="Calibri"/>
                <a:sym typeface="Calibri"/>
              </a:rPr>
              <a:t>lagere</a:t>
            </a:r>
            <a:r>
              <a:rPr sz="3200">
                <a:latin typeface="Calibri"/>
                <a:ea typeface="Calibri"/>
                <a:cs typeface="Calibri"/>
                <a:sym typeface="Calibri"/>
              </a:rPr>
              <a:t> kwaliteit van zorg</a:t>
            </a:r>
            <a:endParaRPr>
              <a:latin typeface="+mj-lt"/>
              <a:ea typeface="+mj-ea"/>
              <a:cs typeface="+mj-cs"/>
              <a:sym typeface="Avenir Roman"/>
            </a:endParaRPr>
          </a:p>
          <a:p>
            <a:pPr marL="951385" lvl="1" indent="-570385">
              <a:spcBef>
                <a:spcPts val="700"/>
              </a:spcBef>
              <a:buSzPct val="60000"/>
              <a:buBlip>
                <a:blip r:embed="rId2"/>
              </a:buBlip>
            </a:pPr>
            <a:r>
              <a:rPr sz="3200">
                <a:solidFill>
                  <a:srgbClr val="FF2600"/>
                </a:solidFill>
                <a:latin typeface="Calibri"/>
                <a:ea typeface="Calibri"/>
                <a:cs typeface="Calibri"/>
                <a:sym typeface="Calibri"/>
              </a:rPr>
              <a:t>lagere</a:t>
            </a:r>
            <a:r>
              <a:rPr sz="3200">
                <a:latin typeface="Calibri"/>
                <a:ea typeface="Calibri"/>
                <a:cs typeface="Calibri"/>
                <a:sym typeface="Calibri"/>
              </a:rPr>
              <a:t> patient tevredenheid</a:t>
            </a:r>
            <a:endParaRPr>
              <a:latin typeface="+mj-lt"/>
              <a:ea typeface="+mj-ea"/>
              <a:cs typeface="+mj-cs"/>
              <a:sym typeface="Avenir Roman"/>
            </a:endParaRPr>
          </a:p>
          <a:p>
            <a:pPr marL="951385" lvl="1" indent="-570385">
              <a:spcBef>
                <a:spcPts val="700"/>
              </a:spcBef>
              <a:buSzPct val="60000"/>
              <a:buBlip>
                <a:blip r:embed="rId2"/>
              </a:buBlip>
            </a:pPr>
            <a:r>
              <a:rPr sz="3200">
                <a:solidFill>
                  <a:srgbClr val="FF2600"/>
                </a:solidFill>
                <a:latin typeface="Calibri"/>
                <a:ea typeface="Calibri"/>
                <a:cs typeface="Calibri"/>
                <a:sym typeface="Calibri"/>
              </a:rPr>
              <a:t>meer</a:t>
            </a:r>
            <a:r>
              <a:rPr sz="3200">
                <a:latin typeface="Calibri"/>
                <a:ea typeface="Calibri"/>
                <a:cs typeface="Calibri"/>
                <a:sym typeface="Calibri"/>
              </a:rPr>
              <a:t> kans op fouten</a:t>
            </a:r>
            <a:endParaRPr>
              <a:latin typeface="+mj-lt"/>
              <a:ea typeface="+mj-ea"/>
              <a:cs typeface="+mj-cs"/>
              <a:sym typeface="Avenir Roman"/>
            </a:endParaRPr>
          </a:p>
          <a:p>
            <a:pPr marL="951385" lvl="1" indent="-570385">
              <a:spcBef>
                <a:spcPts val="700"/>
              </a:spcBef>
              <a:buSzPct val="60000"/>
              <a:buBlip>
                <a:blip r:embed="rId2"/>
              </a:buBlip>
            </a:pPr>
            <a:r>
              <a:rPr sz="3200">
                <a:solidFill>
                  <a:srgbClr val="FF2700"/>
                </a:solidFill>
                <a:latin typeface="Calibri"/>
                <a:ea typeface="Calibri"/>
                <a:cs typeface="Calibri"/>
                <a:sym typeface="Calibri"/>
              </a:rPr>
              <a:t>vaker</a:t>
            </a:r>
            <a:r>
              <a:rPr sz="3200">
                <a:latin typeface="Calibri"/>
                <a:ea typeface="Calibri"/>
                <a:cs typeface="Calibri"/>
                <a:sym typeface="Calibri"/>
              </a:rPr>
              <a:t> ongewenst gedrag</a:t>
            </a:r>
            <a:endParaRPr>
              <a:latin typeface="+mj-lt"/>
              <a:ea typeface="+mj-ea"/>
              <a:cs typeface="+mj-cs"/>
              <a:sym typeface="Avenir Roman"/>
            </a:endParaRPr>
          </a:p>
          <a:p>
            <a:pPr marL="951385" lvl="1" indent="-570385">
              <a:spcBef>
                <a:spcPts val="700"/>
              </a:spcBef>
              <a:buSzPct val="60000"/>
              <a:buBlip>
                <a:blip r:embed="rId2"/>
              </a:buBlip>
            </a:pPr>
            <a:r>
              <a:rPr sz="3200">
                <a:solidFill>
                  <a:srgbClr val="FF2600"/>
                </a:solidFill>
                <a:latin typeface="Calibri"/>
                <a:ea typeface="Calibri"/>
                <a:cs typeface="Calibri"/>
                <a:sym typeface="Calibri"/>
              </a:rPr>
              <a:t>hogere</a:t>
            </a:r>
            <a:r>
              <a:rPr sz="3200">
                <a:latin typeface="Calibri"/>
                <a:ea typeface="Calibri"/>
                <a:cs typeface="Calibri"/>
                <a:sym typeface="Calibri"/>
              </a:rPr>
              <a:t> wisseling van personeel</a:t>
            </a:r>
          </a:p>
          <a:p>
            <a:pPr marL="951385" lvl="1" indent="-570385">
              <a:spcBef>
                <a:spcPts val="700"/>
              </a:spcBef>
              <a:buSzPct val="60000"/>
              <a:buBlip>
                <a:blip r:embed="rId2"/>
              </a:buBlip>
            </a:pPr>
            <a:r>
              <a:rPr sz="3200">
                <a:solidFill>
                  <a:srgbClr val="FF2600"/>
                </a:solidFill>
                <a:latin typeface="Calibri"/>
                <a:ea typeface="Calibri"/>
                <a:cs typeface="Calibri"/>
                <a:sym typeface="Calibri"/>
              </a:rPr>
              <a:t>hogere </a:t>
            </a:r>
            <a:r>
              <a:rPr sz="3200">
                <a:latin typeface="Calibri"/>
                <a:ea typeface="Calibri"/>
                <a:cs typeface="Calibri"/>
                <a:sym typeface="Calibri"/>
              </a:rPr>
              <a:t>uitval uit opleiding/carriere</a:t>
            </a:r>
            <a:endParaRPr>
              <a:latin typeface="+mj-lt"/>
              <a:ea typeface="+mj-ea"/>
              <a:cs typeface="+mj-cs"/>
              <a:sym typeface="Avenir Roman"/>
            </a:endParaRPr>
          </a:p>
          <a:p>
            <a:pPr marL="951385" lvl="1" indent="-570385">
              <a:spcBef>
                <a:spcPts val="700"/>
              </a:spcBef>
              <a:buSzPct val="60000"/>
              <a:buBlip>
                <a:blip r:embed="rId2"/>
              </a:buBlip>
            </a:pPr>
            <a:r>
              <a:rPr sz="3200">
                <a:solidFill>
                  <a:srgbClr val="FF2737"/>
                </a:solidFill>
                <a:latin typeface="Calibri"/>
                <a:ea typeface="Calibri"/>
                <a:cs typeface="Calibri"/>
                <a:sym typeface="Calibri"/>
              </a:rPr>
              <a:t>meer</a:t>
            </a:r>
            <a:r>
              <a:rPr sz="3200">
                <a:latin typeface="Calibri"/>
                <a:ea typeface="Calibri"/>
                <a:cs typeface="Calibri"/>
                <a:sym typeface="Calibri"/>
              </a:rPr>
              <a:t> scheiding/ middelen misbruik/ suicide</a:t>
            </a:r>
          </a:p>
        </p:txBody>
      </p:sp>
      <p:sp>
        <p:nvSpPr>
          <p:cNvPr id="108" name="Shape 108"/>
          <p:cNvSpPr/>
          <p:nvPr/>
        </p:nvSpPr>
        <p:spPr>
          <a:xfrm>
            <a:off x="5197185" y="6336031"/>
            <a:ext cx="3909412" cy="57403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sz="1400">
                <a:latin typeface="+mj-lt"/>
                <a:ea typeface="+mj-ea"/>
                <a:cs typeface="+mj-cs"/>
                <a:sym typeface="Avenir Roman"/>
              </a:rPr>
              <a:t>Medscape 2015 </a:t>
            </a:r>
            <a:endParaRPr>
              <a:latin typeface="+mj-lt"/>
              <a:ea typeface="+mj-ea"/>
              <a:cs typeface="+mj-cs"/>
              <a:sym typeface="Avenir Roman"/>
            </a:endParaRPr>
          </a:p>
          <a:p>
            <a:pPr lvl="0"/>
            <a:r>
              <a:rPr sz="1400">
                <a:latin typeface="+mj-lt"/>
                <a:ea typeface="+mj-ea"/>
                <a:cs typeface="+mj-cs"/>
                <a:sym typeface="Avenir Roman"/>
              </a:rPr>
              <a:t>Physician Burnout: It Just Keeps Getting Worse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EEFF"/>
            </a:gs>
            <a:gs pos="100000">
              <a:srgbClr val="78F500"/>
            </a:gs>
          </a:gsLst>
          <a:lin ang="5400000" scaled="0"/>
        </a:gradFill>
        <a:effectLst/>
      </p:bgPr>
    </p:bg>
    <p:spTree>
      <p:nvGrpSpPr>
        <p:cNvPr id="1" name=""/>
        <p:cNvGrpSpPr/>
        <p:nvPr/>
      </p:nvGrpSpPr>
      <p:grpSpPr>
        <a:xfrm>
          <a:off x="0" y="0"/>
          <a:ext cx="0" cy="0"/>
          <a:chOff x="0" y="0"/>
          <a:chExt cx="0" cy="0"/>
        </a:xfrm>
      </p:grpSpPr>
      <p:sp>
        <p:nvSpPr>
          <p:cNvPr id="110" name="Shape 110"/>
          <p:cNvSpPr>
            <a:spLocks noGrp="1"/>
          </p:cNvSpPr>
          <p:nvPr>
            <p:ph type="title"/>
          </p:nvPr>
        </p:nvSpPr>
        <p:spPr>
          <a:xfrm>
            <a:off x="457200" y="-60326"/>
            <a:ext cx="8229600" cy="1508129"/>
          </a:xfrm>
          <a:prstGeom prst="rect">
            <a:avLst/>
          </a:prstGeom>
        </p:spPr>
        <p:txBody>
          <a:bodyPr/>
          <a:lstStyle/>
          <a:p>
            <a:pPr lvl="0">
              <a:defRPr sz="1800"/>
            </a:pPr>
            <a:r>
              <a:rPr sz="4400"/>
              <a:t>Een „happy doctor”</a:t>
            </a:r>
          </a:p>
        </p:txBody>
      </p:sp>
      <p:sp>
        <p:nvSpPr>
          <p:cNvPr id="111" name="Shape 111"/>
          <p:cNvSpPr>
            <a:spLocks noGrp="1"/>
          </p:cNvSpPr>
          <p:nvPr>
            <p:ph type="sldNum" sz="quarter" idx="2"/>
          </p:nvPr>
        </p:nvSpPr>
        <p:spPr>
          <a:xfrm>
            <a:off x="6553200" y="6251891"/>
            <a:ext cx="2133600" cy="152401"/>
          </a:xfrm>
          <a:prstGeom prst="rect">
            <a:avLst/>
          </a:prstGeom>
          <a:extLst>
            <a:ext uri="{C572A759-6A51-4108-AA02-DFA0A04FC94B}">
              <ma14:wrappingTextBoxFlag xmlns:ma14="http://schemas.microsoft.com/office/mac/drawingml/2011/main" xmlns="" val="1"/>
            </a:ext>
          </a:extLst>
        </p:spPr>
        <p:txBody>
          <a:bodyPr lIns="0" tIns="0" rIns="0" bIns="0">
            <a:normAutofit lnSpcReduction="10000"/>
          </a:bodyPr>
          <a:lstStyle>
            <a:lvl1pPr defTabSz="425194">
              <a:defRPr sz="1100"/>
            </a:lvl1pPr>
          </a:lstStyle>
          <a:p>
            <a:pPr lvl="0">
              <a:defRPr sz="1800">
                <a:solidFill>
                  <a:srgbClr val="000000"/>
                </a:solidFill>
              </a:defRPr>
            </a:pPr>
            <a:fld id="{86CB4B4D-7CA3-9044-876B-883B54F8677D}" type="slidenum">
              <a:rPr sz="1100">
                <a:solidFill>
                  <a:srgbClr val="888888"/>
                </a:solidFill>
              </a:rPr>
              <a:t>9</a:t>
            </a:fld>
            <a:endParaRPr sz="1100">
              <a:solidFill>
                <a:srgbClr val="888888"/>
              </a:solidFill>
            </a:endParaRPr>
          </a:p>
        </p:txBody>
      </p:sp>
      <p:pic>
        <p:nvPicPr>
          <p:cNvPr id="112" name="image22.png"/>
          <p:cNvPicPr/>
          <p:nvPr/>
        </p:nvPicPr>
        <p:blipFill>
          <a:blip r:embed="rId3">
            <a:extLst/>
          </a:blip>
          <a:stretch>
            <a:fillRect/>
          </a:stretch>
        </p:blipFill>
        <p:spPr>
          <a:xfrm>
            <a:off x="501299" y="1092106"/>
            <a:ext cx="7224835" cy="5115187"/>
          </a:xfrm>
          <a:prstGeom prst="rect">
            <a:avLst/>
          </a:prstGeom>
          <a:ln w="12700">
            <a:miter lim="400000"/>
          </a:ln>
        </p:spPr>
      </p:pic>
      <p:sp>
        <p:nvSpPr>
          <p:cNvPr id="113" name="Shape 113"/>
          <p:cNvSpPr/>
          <p:nvPr/>
        </p:nvSpPr>
        <p:spPr>
          <a:xfrm>
            <a:off x="1989781" y="4485333"/>
            <a:ext cx="1425099" cy="3581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solidFill>
                  <a:srgbClr val="FFFFFF"/>
                </a:solidFill>
                <a:latin typeface="Calibri"/>
                <a:ea typeface="Calibri"/>
                <a:cs typeface="Calibri"/>
                <a:sym typeface="Calibri"/>
              </a:defRPr>
            </a:lvl1pPr>
          </a:lstStyle>
          <a:p>
            <a:pPr lvl="0">
              <a:defRPr>
                <a:solidFill>
                  <a:srgbClr val="000000"/>
                </a:solidFill>
              </a:defRPr>
            </a:pPr>
            <a:r>
              <a:rPr>
                <a:solidFill>
                  <a:srgbClr val="FFFFFF"/>
                </a:solidFill>
              </a:rPr>
              <a:t>Presteren</a:t>
            </a:r>
          </a:p>
        </p:txBody>
      </p:sp>
      <p:sp>
        <p:nvSpPr>
          <p:cNvPr id="114" name="Shape 114"/>
          <p:cNvSpPr/>
          <p:nvPr/>
        </p:nvSpPr>
        <p:spPr>
          <a:xfrm>
            <a:off x="5368123" y="4485333"/>
            <a:ext cx="842510" cy="3581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solidFill>
                  <a:srgbClr val="FFFFFF"/>
                </a:solidFill>
                <a:latin typeface="Calibri"/>
                <a:ea typeface="Calibri"/>
                <a:cs typeface="Calibri"/>
                <a:sym typeface="Calibri"/>
              </a:defRPr>
            </a:lvl1pPr>
          </a:lstStyle>
          <a:p>
            <a:pPr lvl="0">
              <a:defRPr>
                <a:solidFill>
                  <a:srgbClr val="000000"/>
                </a:solidFill>
              </a:defRPr>
            </a:pPr>
            <a:r>
              <a:rPr>
                <a:solidFill>
                  <a:srgbClr val="FFFFFF"/>
                </a:solidFill>
              </a:rPr>
              <a:t>Herstel</a:t>
            </a:r>
          </a:p>
        </p:txBody>
      </p:sp>
      <p:pic>
        <p:nvPicPr>
          <p:cNvPr id="115" name="image23.jpeg"/>
          <p:cNvPicPr/>
          <p:nvPr/>
        </p:nvPicPr>
        <p:blipFill>
          <a:blip r:embed="rId4">
            <a:extLst/>
          </a:blip>
          <a:stretch>
            <a:fillRect/>
          </a:stretch>
        </p:blipFill>
        <p:spPr>
          <a:xfrm>
            <a:off x="6505788" y="1620806"/>
            <a:ext cx="1949023" cy="137990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894</Words>
  <Application>Microsoft Office PowerPoint</Application>
  <PresentationFormat>Diavoorstelling (4:3)</PresentationFormat>
  <Paragraphs>226</Paragraphs>
  <Slides>32</Slides>
  <Notes>12</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32</vt:i4>
      </vt:variant>
    </vt:vector>
  </HeadingPairs>
  <TitlesOfParts>
    <vt:vector size="44" baseType="lpstr">
      <vt:lpstr>Arial</vt:lpstr>
      <vt:lpstr>Arial Bold</vt:lpstr>
      <vt:lpstr>Athelas Regular</vt:lpstr>
      <vt:lpstr>Avenir Roman</vt:lpstr>
      <vt:lpstr>Calibri</vt:lpstr>
      <vt:lpstr>Gill Sans</vt:lpstr>
      <vt:lpstr>Gill Sans Light</vt:lpstr>
      <vt:lpstr>Helvetica</vt:lpstr>
      <vt:lpstr>Impact</vt:lpstr>
      <vt:lpstr>Iowan Old Style Roman</vt:lpstr>
      <vt:lpstr>Times Roman</vt:lpstr>
      <vt:lpstr>Default</vt:lpstr>
      <vt:lpstr>The Happy Doctor  for excellent performance and well-being MARTINE OOSTERLOO  SEH-arts Tjongerschans Heerenveen trainer &amp; coach Closing the Loop</vt:lpstr>
      <vt:lpstr>PowerPoint-presentatie</vt:lpstr>
      <vt:lpstr>PowerPoint-presentatie</vt:lpstr>
      <vt:lpstr>PowerPoint-presentatie</vt:lpstr>
      <vt:lpstr>Een „happy doctor”</vt:lpstr>
      <vt:lpstr>Energie management</vt:lpstr>
      <vt:lpstr>Stress IS NIET slecht</vt:lpstr>
      <vt:lpstr>Burnout is WEL slecht!</vt:lpstr>
      <vt:lpstr>Een „happy doctor”</vt:lpstr>
      <vt:lpstr>PowerPoint-presentatie</vt:lpstr>
      <vt:lpstr>PowerPoint-presentatie</vt:lpstr>
      <vt:lpstr>Maslach Burnout Inventory</vt:lpstr>
      <vt:lpstr>PowerPoint-presentatie</vt:lpstr>
      <vt:lpstr>Oorzaken van burnout</vt:lpstr>
      <vt:lpstr>je kan niet geven wat je niet hebt !!!!</vt:lpstr>
      <vt:lpstr>PowerPoint-presentatie</vt:lpstr>
      <vt:lpstr>PowerPoint-presentatie</vt:lpstr>
      <vt:lpstr>Wat te doen?</vt:lpstr>
      <vt:lpstr>Wat te doen?</vt:lpstr>
      <vt:lpstr>Tip 1</vt:lpstr>
      <vt:lpstr>Tip 2</vt:lpstr>
      <vt:lpstr>PowerPoint-presentatie</vt:lpstr>
      <vt:lpstr>Tip 4</vt:lpstr>
      <vt:lpstr>Een „happy doctor”</vt:lpstr>
      <vt:lpstr>voor meer info en literatuur: martine@closing-the-loop.nl</vt:lpstr>
      <vt:lpstr>PowerPoint-presentatie</vt:lpstr>
      <vt:lpstr>PowerPoint-presentatie</vt:lpstr>
      <vt:lpstr>Causes of burnout</vt:lpstr>
      <vt:lpstr>2. Missing skill set</vt:lpstr>
      <vt:lpstr>3. Having a life</vt:lpstr>
      <vt:lpstr>4. Conditioning</vt:lpstr>
      <vt:lpstr>Physician wellness standard part of the new curriculum?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Happy Doctor  for excellent performance and well-being MARTINE OOSTERLOO  SEH-arts Tjongerschans Heerenveen trainer &amp; coach Closing the Loop</dc:title>
  <dc:creator>Oosterloo, Martine</dc:creator>
  <cp:lastModifiedBy>user</cp:lastModifiedBy>
  <cp:revision>84</cp:revision>
  <dcterms:modified xsi:type="dcterms:W3CDTF">2017-11-07T23:26:37Z</dcterms:modified>
</cp:coreProperties>
</file>