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77" r:id="rId3"/>
    <p:sldId id="314" r:id="rId4"/>
    <p:sldId id="323" r:id="rId5"/>
    <p:sldId id="316" r:id="rId6"/>
    <p:sldId id="317" r:id="rId7"/>
    <p:sldId id="272" r:id="rId8"/>
    <p:sldId id="315" r:id="rId9"/>
    <p:sldId id="318" r:id="rId10"/>
    <p:sldId id="319" r:id="rId11"/>
    <p:sldId id="320" r:id="rId12"/>
    <p:sldId id="325" r:id="rId13"/>
    <p:sldId id="326" r:id="rId14"/>
    <p:sldId id="327" r:id="rId15"/>
    <p:sldId id="322" r:id="rId16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79" autoAdjust="0"/>
    <p:restoredTop sz="89088" autoAdjust="0"/>
  </p:normalViewPr>
  <p:slideViewPr>
    <p:cSldViewPr snapToGrid="0" snapToObjects="1">
      <p:cViewPr varScale="1">
        <p:scale>
          <a:sx n="96" d="100"/>
          <a:sy n="96" d="100"/>
        </p:scale>
        <p:origin x="-24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871B0-8F43-4215-A37F-792DB17C2C67}" type="datetimeFigureOut">
              <a:rPr lang="nl-NL" smtClean="0"/>
              <a:t>06-11-2017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7DA4B-B19D-41CC-AEA5-E4DFDFC7A0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DA4B-B19D-41CC-AEA5-E4DFDFC7A0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72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DA4B-B19D-41CC-AEA5-E4DFDFC7A0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72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willen verder als Thuiszorgziekenhuis.</a:t>
            </a:r>
            <a:r>
              <a:rPr lang="nl-NL" baseline="0" dirty="0" smtClean="0"/>
              <a:t> Het Thuiszorgziekenhuis is onderdeel van de</a:t>
            </a:r>
            <a:r>
              <a:rPr lang="nl-NL" dirty="0" smtClean="0"/>
              <a:t> totale keten met andere zorgaanbieders. Alle disciplines van het traject blijven behouden.  De ultieme netwerkorganisatie: juridisch, kwaliteit en zorg. Keuzes in ziekenhuis leiden tot consequenties in samenwerking in de keten: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DA4B-B19D-41CC-AEA5-E4DFDFC7A0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13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DA4B-B19D-41CC-AEA5-E4DFDFC7A03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72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DA4B-B19D-41CC-AEA5-E4DFDFC7A03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72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494687B-048D-4355-BA3A-796F794672F5}" type="slidenum">
              <a:rPr lang="nl-NL" altLang="nl-NL" smtClean="0"/>
              <a:pPr/>
              <a:t>11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7DA4B-B19D-41CC-AEA5-E4DFDFC7A0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7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87A4-7C77-4ACC-A9AD-918DF4103474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EE44-5599-4CE4-A082-3AA96A19E7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8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D203-73F0-413B-9FBB-F5AA3559A6C0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FCB4-4F4F-413A-8B9B-FE431CC268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8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C2D8-B090-4897-A4DE-E83841B0E0C6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2749-2022-4B68-8A46-39817558BA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2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61B9-EC2C-40F8-B3FF-3C281D81F175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D719-5C12-487B-8638-FF165F5EF95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3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971E-5C4F-47AA-BF4C-3200EAEB756B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CCCF-2CEC-4A54-8519-11A6D47D96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21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FDA1-2F46-4979-83C1-30B76A47BC31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0899-F24F-452C-BCC3-27B2DBA401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8E1E-9F1C-48B1-BF52-10A4CD252077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8273-FC6A-4585-942A-EC0B146E7C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6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9F1A-8D60-4189-A2DE-52100C7B5FC4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0AE7-33DF-4E9E-9F2D-F32F378F61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8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5A2A-796F-4662-AC51-979E75D66206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8BE8-DEB8-4EA1-8D75-6097A76A0C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8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5C5F-D65E-41DF-BA77-D376929226A4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97FC-D0F0-4B5E-BF5E-5FEAA30CAC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12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81964-2B8E-4FB4-8532-DB1932D42CA9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F983-11B6-443C-95C8-F8B5EC625C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59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  <a:endParaRPr lang="nl-NL" alt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  <a:endParaRPr lang="nl-NL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42AF56-E9E2-40E8-A0A7-E189DA5AAEC9}" type="datetimeFigureOut">
              <a:rPr lang="nl-NL"/>
              <a:pPr>
                <a:defRPr/>
              </a:pPr>
              <a:t>06-11-2017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D2C430-C3E8-4C9A-9963-D0277EC474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AopZ_Antonius_website_06_02_2013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585" r="60294"/>
          <a:stretch>
            <a:fillRect/>
          </a:stretch>
        </p:blipFill>
        <p:spPr bwMode="auto">
          <a:xfrm>
            <a:off x="0" y="0"/>
            <a:ext cx="91440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6" descr="Powerpoint_antoniuszorggro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kstvak 6"/>
          <p:cNvSpPr txBox="1">
            <a:spLocks noChangeArrowheads="1"/>
          </p:cNvSpPr>
          <p:nvPr/>
        </p:nvSpPr>
        <p:spPr bwMode="auto">
          <a:xfrm>
            <a:off x="1671145" y="1426915"/>
            <a:ext cx="7472855" cy="452431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nl-NL" sz="3600" dirty="0">
                <a:solidFill>
                  <a:schemeClr val="bg1"/>
                </a:solidFill>
              </a:rPr>
              <a:t>Antonius Zorggroep naar de toekomst - Veranderingen binnen en </a:t>
            </a:r>
            <a:r>
              <a:rPr lang="nl-NL" sz="3600" dirty="0" smtClean="0">
                <a:solidFill>
                  <a:schemeClr val="bg1"/>
                </a:solidFill>
              </a:rPr>
              <a:t>buiten</a:t>
            </a:r>
          </a:p>
          <a:p>
            <a:pPr eaLnBrk="1" hangingPunct="1"/>
            <a:r>
              <a:rPr lang="nl-NL" sz="3600" dirty="0">
                <a:solidFill>
                  <a:schemeClr val="bg1"/>
                </a:solidFill>
              </a:rPr>
              <a:t/>
            </a: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2400" dirty="0" smtClean="0">
                <a:solidFill>
                  <a:schemeClr val="bg1"/>
                </a:solidFill>
              </a:rPr>
              <a:t>Compagnonsdagen november 2018</a:t>
            </a:r>
          </a:p>
          <a:p>
            <a:pPr eaLnBrk="1" hangingPunct="1"/>
            <a:endParaRPr lang="nl-NL" sz="2400" dirty="0">
              <a:solidFill>
                <a:schemeClr val="bg1"/>
              </a:solidFill>
            </a:endParaRPr>
          </a:p>
          <a:p>
            <a:pPr eaLnBrk="1" hangingPunct="1"/>
            <a:endParaRPr lang="nl-NL" sz="2400" dirty="0" smtClean="0">
              <a:solidFill>
                <a:schemeClr val="bg1"/>
              </a:solidFill>
            </a:endParaRPr>
          </a:p>
          <a:p>
            <a:pPr algn="r" eaLnBrk="1" hangingPunct="1"/>
            <a:r>
              <a:rPr lang="nl-NL" altLang="nl-NL" sz="2400" dirty="0" smtClean="0">
                <a:solidFill>
                  <a:schemeClr val="bg1"/>
                </a:solidFill>
              </a:rPr>
              <a:t>Marcel Kuin</a:t>
            </a:r>
          </a:p>
          <a:p>
            <a:pPr algn="r" eaLnBrk="1" hangingPunct="1"/>
            <a:r>
              <a:rPr lang="nl-NL" altLang="nl-NL" sz="2400" dirty="0" smtClean="0">
                <a:solidFill>
                  <a:schemeClr val="bg1"/>
                </a:solidFill>
              </a:rPr>
              <a:t>Sandra Timmermans,</a:t>
            </a:r>
          </a:p>
          <a:p>
            <a:pPr algn="r" eaLnBrk="1" hangingPunct="1"/>
            <a:r>
              <a:rPr lang="nl-NL" altLang="nl-NL" sz="2400" dirty="0" smtClean="0">
                <a:solidFill>
                  <a:schemeClr val="bg1"/>
                </a:solidFill>
              </a:rPr>
              <a:t>Raad van bestuur</a:t>
            </a:r>
            <a:endParaRPr lang="nl-NL" altLang="nl-NL" sz="2400" dirty="0">
              <a:solidFill>
                <a:schemeClr val="bg1"/>
              </a:solidFill>
            </a:endParaRPr>
          </a:p>
          <a:p>
            <a:pPr eaLnBrk="1" hangingPunct="1"/>
            <a:endParaRPr lang="nl-NL" altLang="nl-N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749074" cy="431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ANTONIUS IN ONTWIKKELING (2)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Sturen op ketenzorg in zorgclusters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Dokter in de lead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Koepelbestuur &amp; duaal management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Transmuraal coördinator: opvolging!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endParaRPr lang="nl-NL" altLang="nl-NL" sz="2800" dirty="0">
              <a:solidFill>
                <a:srgbClr val="008597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inhoud 3"/>
          <p:cNvSpPr>
            <a:spLocks noGrp="1"/>
          </p:cNvSpPr>
          <p:nvPr>
            <p:ph idx="1"/>
          </p:nvPr>
        </p:nvSpPr>
        <p:spPr>
          <a:xfrm>
            <a:off x="5954713" y="531813"/>
            <a:ext cx="3086100" cy="541178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solidFill>
                  <a:srgbClr val="FF3399"/>
                </a:solidFill>
              </a:rPr>
              <a:t>Onder (2 hoofdig) RvB</a:t>
            </a:r>
          </a:p>
          <a:p>
            <a:pPr marL="0" indent="0">
              <a:buFont typeface="Arial" charset="0"/>
              <a:buNone/>
            </a:pPr>
            <a:endParaRPr lang="nl-NL" altLang="nl-NL" sz="1800" b="1" dirty="0" smtClean="0">
              <a:solidFill>
                <a:srgbClr val="FF3399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solidFill>
                  <a:srgbClr val="FF3399"/>
                </a:solidFill>
              </a:rPr>
              <a:t>Aangestuurd door </a:t>
            </a:r>
            <a:r>
              <a:rPr lang="nl-NL" altLang="nl-NL" sz="1800" b="1" dirty="0">
                <a:solidFill>
                  <a:srgbClr val="FF3399"/>
                </a:solidFill>
              </a:rPr>
              <a:t>c</a:t>
            </a:r>
            <a:r>
              <a:rPr lang="nl-NL" altLang="nl-NL" sz="1800" b="1" dirty="0" smtClean="0">
                <a:solidFill>
                  <a:srgbClr val="FF3399"/>
                </a:solidFill>
              </a:rPr>
              <a:t>lustermanager en medisch managers (duaal)</a:t>
            </a:r>
          </a:p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solidFill>
                  <a:srgbClr val="FF3399"/>
                </a:solidFill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solidFill>
                  <a:srgbClr val="FF3399"/>
                </a:solidFill>
              </a:rPr>
              <a:t>Integraal verantwoordelijk</a:t>
            </a:r>
          </a:p>
          <a:p>
            <a:pPr marL="0" indent="0">
              <a:buFont typeface="Arial" charset="0"/>
              <a:buNone/>
            </a:pPr>
            <a:endParaRPr lang="nl-NL" altLang="nl-NL" sz="1800" b="1" dirty="0" smtClean="0">
              <a:solidFill>
                <a:srgbClr val="FF3399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solidFill>
                  <a:srgbClr val="FF3399"/>
                </a:solidFill>
              </a:rPr>
              <a:t>Aangestuurd door </a:t>
            </a:r>
            <a:r>
              <a:rPr lang="nl-NL" altLang="nl-NL" sz="1800" b="1" dirty="0">
                <a:solidFill>
                  <a:srgbClr val="FF3399"/>
                </a:solidFill>
              </a:rPr>
              <a:t>u</a:t>
            </a:r>
            <a:r>
              <a:rPr lang="nl-NL" altLang="nl-NL" sz="1800" b="1" dirty="0" smtClean="0">
                <a:solidFill>
                  <a:srgbClr val="FF3399"/>
                </a:solidFill>
              </a:rPr>
              <a:t>nitleider  op operationeel niveau</a:t>
            </a:r>
          </a:p>
          <a:p>
            <a:pPr marL="0" indent="0">
              <a:buFont typeface="Arial" charset="0"/>
              <a:buNone/>
            </a:pPr>
            <a:endParaRPr lang="nl-NL" altLang="nl-NL" sz="1800" b="1" dirty="0" smtClean="0">
              <a:solidFill>
                <a:srgbClr val="FF3399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nl-NL" altLang="nl-NL" sz="1800" b="1" dirty="0" smtClean="0">
                <a:solidFill>
                  <a:srgbClr val="FF3399"/>
                </a:solidFill>
              </a:rPr>
              <a:t>Ondersteund door professionele ondersteunende diensten</a:t>
            </a:r>
            <a:endParaRPr lang="nl-NL" altLang="nl-NL" sz="2400" b="1" dirty="0" smtClean="0"/>
          </a:p>
          <a:p>
            <a:pPr marL="0" indent="0">
              <a:buFont typeface="Arial" charset="0"/>
              <a:buNone/>
            </a:pPr>
            <a:endParaRPr lang="nl-NL" altLang="nl-NL" sz="2000" b="1" dirty="0" smtClean="0"/>
          </a:p>
          <a:p>
            <a:pPr marL="0" indent="0">
              <a:buFont typeface="Arial" charset="0"/>
              <a:buNone/>
            </a:pPr>
            <a:endParaRPr lang="nl-NL" altLang="nl-NL" sz="2000" dirty="0" smtClean="0"/>
          </a:p>
          <a:p>
            <a:pPr marL="0" indent="0">
              <a:buFont typeface="Arial" charset="0"/>
              <a:buNone/>
            </a:pPr>
            <a:endParaRPr lang="nl-NL" altLang="nl-NL" sz="1800" dirty="0" smtClean="0"/>
          </a:p>
        </p:txBody>
      </p:sp>
      <p:pic>
        <p:nvPicPr>
          <p:cNvPr id="71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80963"/>
            <a:ext cx="17653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Hexagon 28"/>
          <p:cNvSpPr/>
          <p:nvPr/>
        </p:nvSpPr>
        <p:spPr bwMode="auto">
          <a:xfrm>
            <a:off x="1471736" y="3586509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VROUW, 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MOEDER &amp; KIND</a:t>
            </a:r>
          </a:p>
        </p:txBody>
      </p:sp>
      <p:sp>
        <p:nvSpPr>
          <p:cNvPr id="30" name="Hexagon 29"/>
          <p:cNvSpPr/>
          <p:nvPr/>
        </p:nvSpPr>
        <p:spPr bwMode="auto">
          <a:xfrm>
            <a:off x="1488184" y="4612679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ZORGONDERSTEUNEND</a:t>
            </a:r>
          </a:p>
        </p:txBody>
      </p:sp>
      <p:sp>
        <p:nvSpPr>
          <p:cNvPr id="38" name="Hexagon 37"/>
          <p:cNvSpPr/>
          <p:nvPr/>
        </p:nvSpPr>
        <p:spPr bwMode="auto">
          <a:xfrm>
            <a:off x="2551545" y="2077775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nl-NL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 ACUTE &amp;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 INTENSIEVE ZORG</a:t>
            </a:r>
          </a:p>
        </p:txBody>
      </p:sp>
      <p:sp>
        <p:nvSpPr>
          <p:cNvPr id="39" name="Hexagon 38"/>
          <p:cNvSpPr/>
          <p:nvPr/>
        </p:nvSpPr>
        <p:spPr bwMode="auto">
          <a:xfrm>
            <a:off x="3634144" y="3601042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BESCHOUWEND 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EN CHRONISCH</a:t>
            </a:r>
          </a:p>
        </p:txBody>
      </p:sp>
      <p:sp>
        <p:nvSpPr>
          <p:cNvPr id="40" name="Hexagon 39"/>
          <p:cNvSpPr/>
          <p:nvPr/>
        </p:nvSpPr>
        <p:spPr bwMode="auto">
          <a:xfrm>
            <a:off x="3613038" y="2581829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BEHANDELCENTRUM</a:t>
            </a:r>
          </a:p>
        </p:txBody>
      </p:sp>
      <p:sp>
        <p:nvSpPr>
          <p:cNvPr id="42" name="Hexagon 41"/>
          <p:cNvSpPr/>
          <p:nvPr/>
        </p:nvSpPr>
        <p:spPr bwMode="auto">
          <a:xfrm>
            <a:off x="3634145" y="4620256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 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CHIRURGISCH 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EN ELECTIEF</a:t>
            </a:r>
          </a:p>
        </p:txBody>
      </p:sp>
      <p:sp>
        <p:nvSpPr>
          <p:cNvPr id="44" name="Hexagon 43"/>
          <p:cNvSpPr/>
          <p:nvPr/>
        </p:nvSpPr>
        <p:spPr bwMode="auto">
          <a:xfrm>
            <a:off x="2567021" y="5112018"/>
            <a:ext cx="1253327" cy="970825"/>
          </a:xfrm>
          <a:prstGeom prst="hexagon">
            <a:avLst/>
          </a:prstGeom>
          <a:solidFill>
            <a:schemeClr val="bg1">
              <a:lumMod val="85000"/>
            </a:schemeClr>
          </a:solid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endParaRPr lang="nl-NL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ZORGCLUSTER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DIAGNOSTISCH 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FARMACEUTISCH 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</a:p>
        </p:txBody>
      </p:sp>
      <p:sp>
        <p:nvSpPr>
          <p:cNvPr id="45" name="Hexagon 44"/>
          <p:cNvSpPr/>
          <p:nvPr/>
        </p:nvSpPr>
        <p:spPr bwMode="auto">
          <a:xfrm>
            <a:off x="1487142" y="2575020"/>
            <a:ext cx="1253327" cy="970825"/>
          </a:xfrm>
          <a:prstGeom prst="hexagon">
            <a:avLst/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0" cap="flat" cmpd="sng" algn="ctr"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8580" tIns="34290" rIns="68580" bIns="34290" anchor="ctr"/>
          <a:lstStyle/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THUISZORG</a:t>
            </a:r>
          </a:p>
          <a:p>
            <a:pPr algn="ctr">
              <a:defRPr/>
            </a:pPr>
            <a:r>
              <a:rPr lang="nl-NL" sz="750" b="1" dirty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</a:p>
        </p:txBody>
      </p:sp>
      <p:pic>
        <p:nvPicPr>
          <p:cNvPr id="7204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6288"/>
          <a:stretch>
            <a:fillRect/>
          </a:stretch>
        </p:blipFill>
        <p:spPr bwMode="auto">
          <a:xfrm>
            <a:off x="2970213" y="3629025"/>
            <a:ext cx="639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54951"/>
          <a:stretch>
            <a:fillRect/>
          </a:stretch>
        </p:blipFill>
        <p:spPr bwMode="auto">
          <a:xfrm>
            <a:off x="2706688" y="4084638"/>
            <a:ext cx="682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 r="2467"/>
          <a:stretch>
            <a:fillRect/>
          </a:stretch>
        </p:blipFill>
        <p:spPr bwMode="auto">
          <a:xfrm>
            <a:off x="2738438" y="3092450"/>
            <a:ext cx="676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r="68378"/>
          <a:stretch>
            <a:fillRect/>
          </a:stretch>
        </p:blipFill>
        <p:spPr bwMode="auto">
          <a:xfrm>
            <a:off x="3159125" y="4576763"/>
            <a:ext cx="4619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79052" y="1196752"/>
            <a:ext cx="222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3399"/>
                </a:solidFill>
              </a:rPr>
              <a:t>8 Zorgclusters</a:t>
            </a:r>
          </a:p>
        </p:txBody>
      </p:sp>
    </p:spTree>
    <p:extLst>
      <p:ext uri="{BB962C8B-B14F-4D97-AF65-F5344CB8AC3E}">
        <p14:creationId xmlns:p14="http://schemas.microsoft.com/office/powerpoint/2010/main" val="18484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803023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 dirty="0" smtClean="0">
                <a:solidFill>
                  <a:srgbClr val="008597"/>
                </a:solidFill>
              </a:rPr>
              <a:t>1e LIJNSDIAGNOSTIEK-HUISARTSENLABORATORIUM</a:t>
            </a:r>
          </a:p>
          <a:p>
            <a:pPr marL="457200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Nieuwe organisatiestructuur HAL</a:t>
            </a:r>
          </a:p>
          <a:p>
            <a:pPr marL="457200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Aantal prikposten blijft gehandhaafd</a:t>
            </a:r>
          </a:p>
          <a:p>
            <a:pPr marL="457200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Ontwikkeling; dagelijks bloedafname in eigen praktijk, materiaal wordt opgehaald</a:t>
            </a:r>
          </a:p>
          <a:p>
            <a:pPr marL="457200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Ontwikkeling TD; bloedafname en INR bepalen in huisartsenpraktijk, doseren via trombosedienst</a:t>
            </a:r>
          </a:p>
          <a:p>
            <a:pPr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683568" y="1330802"/>
            <a:ext cx="7848872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 dirty="0" smtClean="0">
                <a:solidFill>
                  <a:srgbClr val="008597"/>
                </a:solidFill>
              </a:rPr>
              <a:t>ONDERSTEUNING HUISARTSEN (HAL-2)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Houden Diagnostisch Toets Overleg (DTO) 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Uitbreiden van reflexdiagnostiek (o.a. anemie- en vitamine B12-diagnose)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err="1" smtClean="0">
                <a:solidFill>
                  <a:srgbClr val="008597"/>
                </a:solidFill>
              </a:rPr>
              <a:t>Sneltest</a:t>
            </a:r>
            <a:r>
              <a:rPr lang="nl-NL" altLang="nl-NL" sz="2800" dirty="0" smtClean="0">
                <a:solidFill>
                  <a:srgbClr val="008597"/>
                </a:solidFill>
              </a:rPr>
              <a:t> apparatuur; in 2018 wordt de nieuwe D-dimeertest verwacht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Ambitie 2018; jaarlijks aanbieden van spiegelinformatie (productie, kosten)</a:t>
            </a:r>
          </a:p>
          <a:p>
            <a:pPr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683568" y="1330802"/>
            <a:ext cx="784887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800" b="1" dirty="0" smtClean="0">
                <a:solidFill>
                  <a:srgbClr val="008597"/>
                </a:solidFill>
              </a:rPr>
              <a:t>NIEUWE ONTWIKKELINGEN (HAL-3)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Elektronisch laboratorium orders plaatsen via Zorgdomein (start Q1 2018)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smtClean="0">
                <a:solidFill>
                  <a:srgbClr val="008597"/>
                </a:solidFill>
              </a:rPr>
              <a:t>Inzage in laboratorium uitslagen via Zorgportaal voor patiënt en huisarts (VIPP)</a:t>
            </a:r>
          </a:p>
          <a:p>
            <a:pPr marL="1200150" lvl="1" indent="-457200"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2800" dirty="0" err="1" smtClean="0">
                <a:solidFill>
                  <a:srgbClr val="008597"/>
                </a:solidFill>
              </a:rPr>
              <a:t>Calprotectine</a:t>
            </a:r>
            <a:r>
              <a:rPr lang="nl-NL" altLang="nl-NL" sz="2800" dirty="0" smtClean="0">
                <a:solidFill>
                  <a:srgbClr val="008597"/>
                </a:solidFill>
              </a:rPr>
              <a:t> bepaling voor uitsluiten van IBD (i.s.m. MDL artsen)</a:t>
            </a:r>
          </a:p>
          <a:p>
            <a:pPr defTabSz="457200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5098" y="1330801"/>
            <a:ext cx="774907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endParaRPr lang="nl-NL" altLang="nl-NL" sz="2800" dirty="0" smtClean="0">
              <a:solidFill>
                <a:srgbClr val="008597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endParaRPr lang="nl-NL" altLang="nl-NL" sz="2800" dirty="0">
              <a:solidFill>
                <a:srgbClr val="008597"/>
              </a:solidFill>
            </a:endParaRPr>
          </a:p>
          <a:p>
            <a:pPr algn="ctr"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VRAGEN ,TIPS, ADVIEZEN?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endParaRPr lang="nl-NL" altLang="nl-NL" sz="2800" dirty="0">
              <a:solidFill>
                <a:srgbClr val="008597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593012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AGENDA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Even voorstellen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Het Friese Zorglandschap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Antonius in ontwikkeling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Ontwikkeling 1</a:t>
            </a:r>
            <a:r>
              <a:rPr lang="nl-NL" altLang="nl-NL" sz="2800" baseline="30000" dirty="0" smtClean="0">
                <a:solidFill>
                  <a:srgbClr val="008597"/>
                </a:solidFill>
              </a:rPr>
              <a:t>e</a:t>
            </a:r>
            <a:r>
              <a:rPr lang="nl-NL" altLang="nl-NL" sz="2800" dirty="0" smtClean="0">
                <a:solidFill>
                  <a:srgbClr val="008597"/>
                </a:solidFill>
              </a:rPr>
              <a:t> </a:t>
            </a:r>
            <a:r>
              <a:rPr lang="nl-NL" altLang="nl-NL" sz="2800" dirty="0" err="1" smtClean="0">
                <a:solidFill>
                  <a:srgbClr val="008597"/>
                </a:solidFill>
              </a:rPr>
              <a:t>lijns</a:t>
            </a:r>
            <a:r>
              <a:rPr lang="nl-NL" altLang="nl-NL" sz="2800" dirty="0" smtClean="0">
                <a:solidFill>
                  <a:srgbClr val="008597"/>
                </a:solidFill>
              </a:rPr>
              <a:t> diagnostiek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Vragen, tips en adviezen </a:t>
            </a:r>
          </a:p>
        </p:txBody>
      </p:sp>
    </p:spTree>
    <p:extLst>
      <p:ext uri="{BB962C8B-B14F-4D97-AF65-F5344CB8AC3E}">
        <p14:creationId xmlns:p14="http://schemas.microsoft.com/office/powerpoint/2010/main" val="17672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593012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HET FRIESE ZORGLANDSCHAP</a:t>
            </a:r>
          </a:p>
          <a:p>
            <a:pPr marL="342900" indent="-342900" eaLnBrk="1" hangingPunct="1">
              <a:lnSpc>
                <a:spcPct val="140000"/>
              </a:lnSpc>
              <a:buFontTx/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Friesland </a:t>
            </a:r>
            <a:r>
              <a:rPr lang="nl-NL" altLang="nl-NL" sz="2800" dirty="0">
                <a:solidFill>
                  <a:srgbClr val="008597"/>
                </a:solidFill>
              </a:rPr>
              <a:t>in (Noord-)Nederland </a:t>
            </a:r>
            <a:endParaRPr lang="nl-NL" altLang="nl-NL" sz="2800" dirty="0" smtClean="0">
              <a:solidFill>
                <a:srgbClr val="008597"/>
              </a:solidFill>
            </a:endParaRP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Ziekenhuizen: op naar 1 organisatie?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Profielen: wat gebeurt waar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Gevolgen voor Zuidwest Friesland en de NOP</a:t>
            </a:r>
          </a:p>
          <a:p>
            <a:pPr eaLnBrk="1" hangingPunct="1">
              <a:lnSpc>
                <a:spcPct val="140000"/>
              </a:lnSpc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59301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HET FRIESE ZORGLANDSCHAP (2)</a:t>
            </a:r>
          </a:p>
          <a:p>
            <a:pPr marL="342900" indent="-342900" eaLnBrk="1" hangingPunct="1">
              <a:lnSpc>
                <a:spcPct val="140000"/>
              </a:lnSpc>
              <a:buFontTx/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Netwerk met MCL en UMCG 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Samenwerking chirurgie, longgeneeskunde,  interne geneeskunde, dialyse, MDL, geriatrie, orthopedie, urologie, pijnbestrijding, KCL….</a:t>
            </a:r>
          </a:p>
          <a:p>
            <a:pPr marL="342900" indent="-342900" eaLnBrk="1" hangingPunct="1">
              <a:lnSpc>
                <a:spcPct val="140000"/>
              </a:lnSpc>
              <a:buFontTx/>
              <a:buAutoNum type="arabicPeriod"/>
            </a:pPr>
            <a:r>
              <a:rPr lang="nl-NL" altLang="nl-NL" sz="2800" dirty="0">
                <a:solidFill>
                  <a:srgbClr val="008597"/>
                </a:solidFill>
              </a:rPr>
              <a:t>Samenwerking MC Groep in </a:t>
            </a:r>
            <a:r>
              <a:rPr lang="nl-NL" altLang="nl-NL" sz="2800" dirty="0" smtClean="0">
                <a:solidFill>
                  <a:srgbClr val="008597"/>
                </a:solidFill>
              </a:rPr>
              <a:t>Emmeloord</a:t>
            </a:r>
          </a:p>
          <a:p>
            <a:pPr marL="342900" indent="-342900" eaLnBrk="1" hangingPunct="1">
              <a:lnSpc>
                <a:spcPct val="140000"/>
              </a:lnSpc>
              <a:buAutoNum type="arabicPeriod"/>
            </a:pPr>
            <a:r>
              <a:rPr lang="nl-NL" altLang="nl-NL" sz="2800" dirty="0" smtClean="0">
                <a:solidFill>
                  <a:srgbClr val="008597"/>
                </a:solidFill>
              </a:rPr>
              <a:t>Behoud  en uitbreiding 1</a:t>
            </a:r>
            <a:r>
              <a:rPr lang="nl-NL" altLang="nl-NL" sz="2800" baseline="30000" dirty="0" smtClean="0">
                <a:solidFill>
                  <a:srgbClr val="008597"/>
                </a:solidFill>
              </a:rPr>
              <a:t>e</a:t>
            </a:r>
            <a:r>
              <a:rPr lang="nl-NL" altLang="nl-NL" sz="2800" dirty="0" smtClean="0">
                <a:solidFill>
                  <a:srgbClr val="008597"/>
                </a:solidFill>
              </a:rPr>
              <a:t> </a:t>
            </a:r>
            <a:r>
              <a:rPr lang="nl-NL" altLang="nl-NL" sz="2800" dirty="0" err="1" smtClean="0">
                <a:solidFill>
                  <a:srgbClr val="008597"/>
                </a:solidFill>
              </a:rPr>
              <a:t>lijns</a:t>
            </a:r>
            <a:r>
              <a:rPr lang="nl-NL" altLang="nl-NL" sz="2800" dirty="0" smtClean="0">
                <a:solidFill>
                  <a:srgbClr val="008597"/>
                </a:solidFill>
              </a:rPr>
              <a:t> diagnostiek</a:t>
            </a:r>
          </a:p>
          <a:p>
            <a:pPr eaLnBrk="1" hangingPunct="1">
              <a:lnSpc>
                <a:spcPct val="140000"/>
              </a:lnSpc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749074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HET FRIESE ZORGLANDSCHAP (2)</a:t>
            </a:r>
          </a:p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Thuiszorg in Friesland: 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Verdere groei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Coöperatievorming met Kwadrant en Het Friese Land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T.b.v. nachtzorg, wondzorg, dementie, thuiszorgtechnologie</a:t>
            </a:r>
          </a:p>
          <a:p>
            <a:pPr eaLnBrk="1" hangingPunct="1">
              <a:lnSpc>
                <a:spcPct val="140000"/>
              </a:lnSpc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749074" cy="431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ANTONIUS IN ONTWIKKELING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Het Thuiszorgziekenhuis ‘giet </a:t>
            </a:r>
            <a:r>
              <a:rPr lang="nl-NL" altLang="nl-NL" sz="2800" dirty="0" err="1" smtClean="0">
                <a:solidFill>
                  <a:srgbClr val="008597"/>
                </a:solidFill>
              </a:rPr>
              <a:t>oan</a:t>
            </a:r>
            <a:r>
              <a:rPr lang="nl-NL" altLang="nl-NL" sz="2800" dirty="0" smtClean="0">
                <a:solidFill>
                  <a:srgbClr val="008597"/>
                </a:solidFill>
              </a:rPr>
              <a:t>’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Verdere digitalisering met Zorgportaal Chipsoft, </a:t>
            </a:r>
            <a:r>
              <a:rPr lang="nl-NL" altLang="nl-NL" sz="2800" dirty="0" err="1" smtClean="0">
                <a:solidFill>
                  <a:srgbClr val="008597"/>
                </a:solidFill>
              </a:rPr>
              <a:t>Nedap</a:t>
            </a:r>
            <a:r>
              <a:rPr lang="nl-NL" altLang="nl-NL" sz="2800" dirty="0" smtClean="0">
                <a:solidFill>
                  <a:srgbClr val="008597"/>
                </a:solidFill>
              </a:rPr>
              <a:t>/</a:t>
            </a:r>
            <a:r>
              <a:rPr lang="nl-NL" altLang="nl-NL" sz="2800" dirty="0" err="1" smtClean="0">
                <a:solidFill>
                  <a:srgbClr val="008597"/>
                </a:solidFill>
              </a:rPr>
              <a:t>Caren</a:t>
            </a:r>
            <a:r>
              <a:rPr lang="nl-NL" altLang="nl-NL" sz="2800" dirty="0" smtClean="0">
                <a:solidFill>
                  <a:srgbClr val="008597"/>
                </a:solidFill>
              </a:rPr>
              <a:t>, Programma VIPP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Onderzoek naar </a:t>
            </a:r>
            <a:r>
              <a:rPr lang="nl-NL" altLang="nl-NL" sz="2800" dirty="0" err="1" smtClean="0">
                <a:solidFill>
                  <a:srgbClr val="008597"/>
                </a:solidFill>
              </a:rPr>
              <a:t>BeterDichtbij</a:t>
            </a:r>
            <a:r>
              <a:rPr lang="nl-NL" altLang="nl-NL" sz="2800" dirty="0" smtClean="0">
                <a:solidFill>
                  <a:srgbClr val="008597"/>
                </a:solidFill>
              </a:rPr>
              <a:t> app: mobiele app t.b.v. patiënt, medisch specialist en huisarts</a:t>
            </a:r>
          </a:p>
          <a:p>
            <a:pPr eaLnBrk="1" hangingPunct="1">
              <a:lnSpc>
                <a:spcPct val="140000"/>
              </a:lnSpc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6"/>
          <a:stretch>
            <a:fillRect/>
          </a:stretch>
        </p:blipFill>
        <p:spPr bwMode="auto">
          <a:xfrm>
            <a:off x="0" y="4824413"/>
            <a:ext cx="9144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Afbeelding 4" descr="Powerpoint_antoniuszorggroep_vervol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kstvak 6"/>
          <p:cNvSpPr txBox="1">
            <a:spLocks noChangeArrowheads="1"/>
          </p:cNvSpPr>
          <p:nvPr/>
        </p:nvSpPr>
        <p:spPr bwMode="auto">
          <a:xfrm>
            <a:off x="1366838" y="1381125"/>
            <a:ext cx="75930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endParaRPr lang="nl-NL" altLang="nl-NL" sz="2400" dirty="0">
              <a:solidFill>
                <a:srgbClr val="FF027D"/>
              </a:solidFill>
            </a:endParaRPr>
          </a:p>
          <a:p>
            <a:pPr eaLnBrk="1" hangingPunct="1"/>
            <a:endParaRPr lang="nl-NL" altLang="nl-NL" sz="2400" dirty="0">
              <a:solidFill>
                <a:srgbClr val="008597"/>
              </a:solidFill>
            </a:endParaRPr>
          </a:p>
          <a:p>
            <a:pPr eaLnBrk="1" hangingPunct="1"/>
            <a:endParaRPr lang="nl-NL" altLang="nl-NL" sz="2400" dirty="0">
              <a:solidFill>
                <a:srgbClr val="00859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48" y="433814"/>
            <a:ext cx="7599114" cy="43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5930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nl-NL" sz="2800" dirty="0" smtClean="0">
                <a:solidFill>
                  <a:schemeClr val="accent1"/>
                </a:solidFill>
              </a:rPr>
              <a:t>Speerpunten van ziekenhuis naar thuis:</a:t>
            </a:r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• </a:t>
            </a:r>
            <a:r>
              <a:rPr lang="nl-NL" sz="2800" dirty="0" smtClean="0">
                <a:solidFill>
                  <a:schemeClr val="accent1"/>
                </a:solidFill>
              </a:rPr>
              <a:t>Reumatologie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</a:t>
            </a:r>
            <a:r>
              <a:rPr lang="nl-NL" sz="2800" dirty="0" smtClean="0">
                <a:solidFill>
                  <a:schemeClr val="accent1"/>
                </a:solidFill>
              </a:rPr>
              <a:t>Kinderen</a:t>
            </a:r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• Wondzorg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Longaandoeningen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Stomazorg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Hartfalen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Antibiotica (per infusie/pomp)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Chemo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• Doorverwijzing kwetsbare ouderen (transmurale zorgbrug)</a:t>
            </a:r>
            <a:endParaRPr lang="nl-NL" altLang="nl-NL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Afbeelding 4" descr="Powerpoint_antoniuszorggroep_vervo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4133"/>
            <a:ext cx="9144000" cy="68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790242" y="1330802"/>
            <a:ext cx="7749074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l-NL" altLang="nl-NL" sz="2800" dirty="0" smtClean="0">
                <a:solidFill>
                  <a:srgbClr val="008597"/>
                </a:solidFill>
              </a:rPr>
              <a:t>ANTONIUS IN ONTWIKKELING (2)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Sturen op ketenzorg in zorgclusters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Dokter in de lead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r>
              <a:rPr lang="nl-NL" altLang="nl-NL" sz="2800" dirty="0" smtClean="0">
                <a:solidFill>
                  <a:srgbClr val="008597"/>
                </a:solidFill>
              </a:rPr>
              <a:t>Koepelbestuur &amp; duaal management</a:t>
            </a: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endParaRPr lang="nl-NL" altLang="nl-NL" sz="2800" dirty="0">
              <a:solidFill>
                <a:srgbClr val="008597"/>
              </a:solidFill>
            </a:endParaRPr>
          </a:p>
          <a:p>
            <a:pPr marL="457200" indent="-457200" eaLnBrk="1" hangingPunct="1">
              <a:lnSpc>
                <a:spcPct val="140000"/>
              </a:lnSpc>
              <a:buFontTx/>
              <a:buChar char="-"/>
            </a:pPr>
            <a:endParaRPr lang="nl-NL" altLang="nl-NL" sz="2800" dirty="0" smtClean="0">
              <a:solidFill>
                <a:srgbClr val="008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us_powerpoints_zorggroep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antonius_powerpoints_zorggroep_2</Template>
  <TotalTime>859</TotalTime>
  <Words>481</Words>
  <Application>Microsoft Office PowerPoint</Application>
  <PresentationFormat>Diavoorstelling (4:3)</PresentationFormat>
  <Paragraphs>112</Paragraphs>
  <Slides>15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antonius_powerpoints_zorggroep_2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Antonius Zorggroep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Wijnbergen, J.</dc:creator>
  <cp:lastModifiedBy>Burgers - Aarts, H.A.R.</cp:lastModifiedBy>
  <cp:revision>71</cp:revision>
  <dcterms:created xsi:type="dcterms:W3CDTF">2017-04-12T08:50:35Z</dcterms:created>
  <dcterms:modified xsi:type="dcterms:W3CDTF">2017-11-06T11:32:20Z</dcterms:modified>
</cp:coreProperties>
</file>