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23" r:id="rId2"/>
    <p:sldId id="473" r:id="rId3"/>
    <p:sldId id="490" r:id="rId4"/>
    <p:sldId id="477" r:id="rId5"/>
    <p:sldId id="484" r:id="rId6"/>
    <p:sldId id="488" r:id="rId7"/>
    <p:sldId id="486" r:id="rId8"/>
    <p:sldId id="487" r:id="rId9"/>
    <p:sldId id="489" r:id="rId10"/>
    <p:sldId id="485" r:id="rId11"/>
    <p:sldId id="437" r:id="rId12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4"/>
    <a:srgbClr val="193A6C"/>
    <a:srgbClr val="204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1" autoAdjust="0"/>
  </p:normalViewPr>
  <p:slideViewPr>
    <p:cSldViewPr snapToObjects="1">
      <p:cViewPr>
        <p:scale>
          <a:sx n="65" d="100"/>
          <a:sy n="65" d="100"/>
        </p:scale>
        <p:origin x="-15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6C0B10-3B83-46CF-9D0D-8FFDA9222079}" type="datetimeFigureOut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ED4D11-D9EB-4BFA-A9FD-1EF1B36A9D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3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Farmaceutische zorg die toegevoegde waarde</a:t>
            </a:r>
            <a:r>
              <a:rPr lang="nl-NL" baseline="0" dirty="0"/>
              <a:t> heeft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40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Farmaceutische zorg die toegevoegde waarde</a:t>
            </a:r>
            <a:r>
              <a:rPr lang="nl-NL" baseline="0" dirty="0"/>
              <a:t> heeft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40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Samenwerking</a:t>
            </a:r>
            <a:r>
              <a:rPr lang="nl-NL" baseline="0" dirty="0"/>
              <a:t> Ziekenhuis-openbaar apotheker en apotheekhoudend huisarts. </a:t>
            </a:r>
          </a:p>
          <a:p>
            <a:r>
              <a:rPr lang="nl-NL" baseline="0" dirty="0" err="1"/>
              <a:t>Cooperatie</a:t>
            </a:r>
            <a:r>
              <a:rPr lang="nl-NL" baseline="0" dirty="0"/>
              <a:t> wordt opgeheven </a:t>
            </a:r>
            <a:r>
              <a:rPr lang="nl-NL" baseline="0" dirty="0" err="1"/>
              <a:t>ivm</a:t>
            </a:r>
            <a:r>
              <a:rPr lang="nl-NL" baseline="0" dirty="0"/>
              <a:t> mededingingswet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26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Werken aan de hand van de farmaceutische</a:t>
            </a:r>
            <a:r>
              <a:rPr lang="nl-NL" baseline="0" dirty="0"/>
              <a:t> zorgpaden</a:t>
            </a:r>
          </a:p>
          <a:p>
            <a:r>
              <a:rPr lang="nl-NL" baseline="0" dirty="0"/>
              <a:t>We doen al medicatieoverdracht via LSP bij spoedzorg en overgehevelde medicatie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9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 err="1">
                <a:solidFill>
                  <a:schemeClr val="bg1">
                    <a:lumMod val="65000"/>
                  </a:schemeClr>
                </a:solidFill>
              </a:rPr>
              <a:t>Patient</a:t>
            </a:r>
            <a:r>
              <a:rPr lang="nl-NL" i="1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Aansluiten bij de zorgpaden van het ziekenhuis door een vertaalslag te maken naar de 1</a:t>
            </a:r>
            <a:r>
              <a:rPr lang="nl-NL" i="1" baseline="30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i="1" dirty="0" err="1">
                <a:solidFill>
                  <a:schemeClr val="bg1">
                    <a:lumMod val="65000"/>
                  </a:schemeClr>
                </a:solidFill>
              </a:rPr>
              <a:t>lijns</a:t>
            </a:r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 farmaceutische zorg.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De stakeholders voelen zich verbonden en betrokken bij het ASP en bij de continue optimalisering van de regionale farmaceutische dienstverlening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08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CPF collectief Poliklinische</a:t>
            </a:r>
            <a:r>
              <a:rPr lang="nl-NL" baseline="0" dirty="0"/>
              <a:t> Farmacie</a:t>
            </a:r>
          </a:p>
          <a:p>
            <a:r>
              <a:rPr lang="nl-NL" dirty="0"/>
              <a:t>Overdracht van ziekenhuis naar 1</a:t>
            </a:r>
            <a:r>
              <a:rPr lang="nl-NL" baseline="30000" dirty="0"/>
              <a:t>e</a:t>
            </a:r>
            <a:r>
              <a:rPr lang="nl-NL" dirty="0"/>
              <a:t> lijn verbeterd en patiënt en apotheekhoudende betrokken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01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Mbt</a:t>
            </a:r>
            <a:r>
              <a:rPr lang="nl-NL" dirty="0"/>
              <a:t> kunst en hulpmiddelen zorggeld</a:t>
            </a:r>
            <a:r>
              <a:rPr lang="nl-NL" baseline="0" dirty="0"/>
              <a:t> terug in de regio </a:t>
            </a:r>
            <a:r>
              <a:rPr lang="nl-NL" baseline="0" dirty="0" err="1"/>
              <a:t>ipv</a:t>
            </a:r>
            <a:r>
              <a:rPr lang="nl-NL" baseline="0" dirty="0"/>
              <a:t> bij landelijke partijen.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Acute pijnstilling na een ingreep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D4D11-D9EB-4BFA-A9FD-1EF1B36A9D9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96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CE12-6182-4219-9D80-A1EFDF2D39F5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6983-0DC7-4FCA-89C8-293294946E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42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89F3-1E82-45C9-A097-4ABC704E4548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1E2E-E9E4-426B-BA53-781EEE4B9F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5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F4B8-4184-4DD0-9348-867D399375FB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CB8F-B973-4560-B8E3-3FBB81703E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2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102439-ANTON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1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Verdana" pitchFamily="34" charset="0"/>
                <a:ea typeface="Geneva" pitchFamily="-11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9pPr>
          </a:lstStyle>
          <a:p>
            <a:pPr>
              <a:defRPr/>
            </a:pPr>
            <a:fld id="{7476F929-B72F-48FB-86E1-D5E34CB4C18D}" type="datetime1">
              <a:rPr lang="nl-NL" smtClean="0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6" name="Tijdelijke aanduiding voor dianummer 3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Verdana" pitchFamily="34" charset="0"/>
                <a:ea typeface="Geneva" pitchFamily="-11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pitchFamily="-110" charset="-128"/>
                <a:cs typeface="+mn-cs"/>
              </a:defRPr>
            </a:lvl9pPr>
          </a:lstStyle>
          <a:p>
            <a:pPr>
              <a:defRPr/>
            </a:pPr>
            <a:fld id="{E7FD4241-6C37-4760-9536-44B7BFD3328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3B48-E81C-4701-93F8-E7CB4A4488E2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BE7F-F5E7-49B5-9F52-F25829B098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62" y="44624"/>
            <a:ext cx="2678638" cy="1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7FBC-C115-422D-8977-9858FE202EF6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A085-944C-49B5-A214-244C8C1E6C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35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1C2A-398A-4DB9-A04D-5845A82ED1B8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9A60-1889-467B-AB8D-F9913AEDDF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2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90CA-2F47-4BA1-B1DC-01761AB55904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F98A-00D8-49E9-B599-1CB8D84C93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9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3F5-B66C-44BE-9CDE-1B1412230A2D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49F2-C020-49E6-9F86-4B516D4851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3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102439-ANTON 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C4BE-5929-4EEE-B0EE-F3B5EF748A4A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74E5-4DB9-4FD8-99D1-F45ADAFB56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1"/>
            <a:ext cx="2586114" cy="14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8BDA-E4BB-43B8-826C-EF022EEBE875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BE39-EC2E-4F96-A5F6-5CE3D44535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3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4F1D-17FD-4E07-85FE-75C76B0B00A0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06CE-781A-4B32-9607-99ECD4C66A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0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A2FB638-F74B-4AB5-8849-395A85DFD72A}" type="datetime1">
              <a:rPr lang="nl-NL"/>
              <a:pPr>
                <a:defRPr/>
              </a:pPr>
              <a:t>27-02-2020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5EF5BB29-EBE0-4C73-8EAE-2176E376D0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62" r:id="rId2"/>
    <p:sldLayoutId id="2147484254" r:id="rId3"/>
    <p:sldLayoutId id="2147484255" r:id="rId4"/>
    <p:sldLayoutId id="2147484256" r:id="rId5"/>
    <p:sldLayoutId id="2147484257" r:id="rId6"/>
    <p:sldLayoutId id="2147484263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10" charset="-128"/>
          <a:cs typeface="Geneva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10" charset="0"/>
          <a:ea typeface="Geneva" pitchFamily="-110" charset="-128"/>
          <a:cs typeface="Geneva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110" charset="-128"/>
          <a:cs typeface="Geneva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791744" cy="432495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92080" y="5157192"/>
            <a:ext cx="295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Klinische avond 4 feb 2020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87372"/>
            <a:ext cx="2845756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5626968" cy="724942"/>
          </a:xfrm>
        </p:spPr>
        <p:txBody>
          <a:bodyPr/>
          <a:lstStyle/>
          <a:p>
            <a:r>
              <a:rPr lang="nl-NL" dirty="0"/>
              <a:t>De Pijplijn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pPr lvl="0"/>
            <a:r>
              <a:rPr lang="nl-NL" dirty="0"/>
              <a:t>Specifieke dermatologische preparaten</a:t>
            </a:r>
          </a:p>
          <a:p>
            <a:pPr lvl="0"/>
            <a:r>
              <a:rPr lang="nl-NL" dirty="0"/>
              <a:t>Antibiotica oogdruppels</a:t>
            </a:r>
          </a:p>
          <a:p>
            <a:pPr lvl="0"/>
            <a:r>
              <a:rPr lang="nl-NL" dirty="0"/>
              <a:t>Middelen voor een darmonderzoek</a:t>
            </a:r>
          </a:p>
          <a:p>
            <a:pPr lvl="0"/>
            <a:r>
              <a:rPr lang="nl-NL" dirty="0"/>
              <a:t>Specialistische kunst- en hulpmiddelen: zoals dieetpreparaten, verbandmiddelen</a:t>
            </a:r>
          </a:p>
          <a:p>
            <a:pPr lvl="0"/>
            <a:r>
              <a:rPr lang="nl-NL" dirty="0"/>
              <a:t>Medicatie TT-team (bv antibiotica bolletjes, pijncassettes, TPV)</a:t>
            </a:r>
          </a:p>
          <a:p>
            <a:pPr lvl="0"/>
            <a:r>
              <a:rPr lang="nl-NL" dirty="0"/>
              <a:t>Abortus provocatus</a:t>
            </a:r>
          </a:p>
        </p:txBody>
      </p:sp>
    </p:spTree>
    <p:extLst>
      <p:ext uri="{BB962C8B-B14F-4D97-AF65-F5344CB8AC3E}">
        <p14:creationId xmlns:p14="http://schemas.microsoft.com/office/powerpoint/2010/main" val="164081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kstvak 2"/>
          <p:cNvSpPr txBox="1">
            <a:spLocks noChangeArrowheads="1"/>
          </p:cNvSpPr>
          <p:nvPr/>
        </p:nvSpPr>
        <p:spPr bwMode="auto">
          <a:xfrm>
            <a:off x="1403350" y="549275"/>
            <a:ext cx="7677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Geneva" pitchFamily="-11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5000" b="1">
                <a:solidFill>
                  <a:srgbClr val="193A6C"/>
                </a:solidFill>
              </a:rPr>
              <a:t>Vragen?</a:t>
            </a:r>
          </a:p>
        </p:txBody>
      </p:sp>
      <p:pic>
        <p:nvPicPr>
          <p:cNvPr id="92163" name="Picture 7" descr="beer-glass-humor-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655763"/>
            <a:ext cx="4110038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52252"/>
              </p:ext>
            </p:extLst>
          </p:nvPr>
        </p:nvGraphicFramePr>
        <p:xfrm>
          <a:off x="457200" y="2132856"/>
          <a:ext cx="7992888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NL" sz="3200" dirty="0" err="1" smtClean="0">
                          <a:solidFill>
                            <a:schemeClr val="tx1"/>
                          </a:solidFill>
                        </a:rPr>
                        <a:t>Disclosure</a:t>
                      </a:r>
                      <a:r>
                        <a:rPr lang="nl-NL" sz="3200" dirty="0" smtClean="0">
                          <a:solidFill>
                            <a:schemeClr val="tx1"/>
                          </a:solidFill>
                        </a:rPr>
                        <a:t> belangen spreker</a:t>
                      </a:r>
                      <a:endParaRPr lang="nl-NL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Geen (potentiële</a:t>
                      </a:r>
                      <a:r>
                        <a:rPr lang="nl-NL" baseline="0" dirty="0" smtClean="0"/>
                        <a:t>) belangenverstrengeling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N.v.t.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Voor bijeenkomst mogelijk relevante relaties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Bedrijfsnamen</a:t>
                      </a:r>
                      <a:r>
                        <a:rPr lang="nl-NL" smtClean="0"/>
                        <a:t>: geen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Sponsoring of onderzoeksgeld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dirty="0" smtClean="0"/>
                        <a:t>N.v.t.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Honorarium</a:t>
                      </a:r>
                      <a:r>
                        <a:rPr lang="nl-NL" baseline="0" dirty="0" smtClean="0"/>
                        <a:t> of andere (financiële) vergoeding</a:t>
                      </a:r>
                      <a:endParaRPr lang="nl-N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baseline="0" dirty="0" smtClean="0"/>
                        <a:t>Geen 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Aandeelhouder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dirty="0" smtClean="0"/>
                        <a:t>Neen 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Andere relatie, namelijk 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dirty="0" smtClean="0"/>
                        <a:t>Geen 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5259197" cy="394439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9807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Geopend vanaf 6 november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796136" y="1988840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Specialistische farmaceutische zorg in de anderhalve lijn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Connectiepunt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/>
              <a:t>Stapsgewijs per vakgroep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4055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t="23065" r="13871" b="-23065"/>
          <a:stretch/>
        </p:blipFill>
        <p:spPr>
          <a:xfrm>
            <a:off x="377827" y="1412776"/>
            <a:ext cx="5410830" cy="454015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51900" y="5085184"/>
            <a:ext cx="6365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Marcel Kuin, Sandra Timmermans, RvB Antonius Ziekenhuis</a:t>
            </a:r>
          </a:p>
          <a:p>
            <a:r>
              <a:rPr lang="nl-NL" dirty="0"/>
              <a:t>Michiel Duyvendak, ziekenhuisapotheker</a:t>
            </a:r>
          </a:p>
          <a:p>
            <a:r>
              <a:rPr lang="nl-NL" dirty="0"/>
              <a:t>Hans Schuurman, openbaar apotheker</a:t>
            </a:r>
          </a:p>
          <a:p>
            <a:r>
              <a:rPr lang="nl-NL" dirty="0"/>
              <a:t>Sigrid Luten, gevestigd apotheker ASP-spoedapotheek</a:t>
            </a:r>
          </a:p>
          <a:p>
            <a:r>
              <a:rPr lang="nl-NL" dirty="0"/>
              <a:t>Boudewijn </a:t>
            </a:r>
            <a:r>
              <a:rPr lang="nl-NL" dirty="0" err="1"/>
              <a:t>Dierick</a:t>
            </a:r>
            <a:r>
              <a:rPr lang="nl-NL" dirty="0"/>
              <a:t>, apotheekhoudend huisarts</a:t>
            </a:r>
          </a:p>
        </p:txBody>
      </p:sp>
    </p:spTree>
    <p:extLst>
      <p:ext uri="{BB962C8B-B14F-4D97-AF65-F5344CB8AC3E}">
        <p14:creationId xmlns:p14="http://schemas.microsoft.com/office/powerpoint/2010/main" val="7060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68144" cy="64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36912"/>
            <a:ext cx="2688336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5D93283C-BC51-4E47-BBF8-C4DE876C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5626968" cy="936104"/>
          </a:xfrm>
        </p:spPr>
        <p:txBody>
          <a:bodyPr/>
          <a:lstStyle/>
          <a:p>
            <a:r>
              <a:rPr lang="nl-NL" dirty="0"/>
              <a:t>Functies ASP	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75870049-0ED9-4EB7-88D3-7AC95FB59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/>
          <a:lstStyle/>
          <a:p>
            <a:r>
              <a:rPr lang="nl-NL" dirty="0"/>
              <a:t>Zorg voor alle 1-ste </a:t>
            </a:r>
            <a:r>
              <a:rPr lang="nl-NL" dirty="0" err="1"/>
              <a:t>lijns</a:t>
            </a:r>
            <a:r>
              <a:rPr lang="nl-NL" dirty="0"/>
              <a:t> farmaceutische dienstverlening in de ANW</a:t>
            </a:r>
          </a:p>
          <a:p>
            <a:r>
              <a:rPr lang="nl-NL" dirty="0"/>
              <a:t>Leveren en begeleiden van specialistische medicatie en het verbeteren van de samenwerking tussen de 1</a:t>
            </a:r>
            <a:r>
              <a:rPr lang="nl-NL" baseline="30000" dirty="0"/>
              <a:t>e</a:t>
            </a:r>
            <a:r>
              <a:rPr lang="nl-NL" dirty="0"/>
              <a:t> en 2</a:t>
            </a:r>
            <a:r>
              <a:rPr lang="nl-NL" baseline="30000" dirty="0"/>
              <a:t>de</a:t>
            </a:r>
            <a:r>
              <a:rPr lang="nl-NL" dirty="0"/>
              <a:t> lijn.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440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9284F3C-BC8B-4DA3-A66B-372767F9CBB5}"/>
              </a:ext>
            </a:extLst>
          </p:cNvPr>
          <p:cNvSpPr/>
          <p:nvPr/>
        </p:nvSpPr>
        <p:spPr>
          <a:xfrm>
            <a:off x="395536" y="1556792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/>
              <a:t>Beleidsplan 2020-2025</a:t>
            </a:r>
          </a:p>
          <a:p>
            <a:endParaRPr lang="nl-NL" dirty="0"/>
          </a:p>
          <a:p>
            <a:r>
              <a:rPr lang="nl-NL" sz="2400" dirty="0"/>
              <a:t>Ons beleidsplan is een integratie van het Beleidsplan NVZA 2025 en Koers 2022 van de Antonius Zorggroep </a:t>
            </a:r>
          </a:p>
          <a:p>
            <a:endParaRPr lang="nl-NL" sz="2400" dirty="0"/>
          </a:p>
          <a:p>
            <a:r>
              <a:rPr lang="nl-NL" sz="2400" dirty="0"/>
              <a:t>Patiënt  		*	Zorg vanuit ziekenhuis als het moet, dicht bij 					huis als het kan.</a:t>
            </a:r>
          </a:p>
          <a:p>
            <a:r>
              <a:rPr lang="nl-NL" sz="2400" dirty="0"/>
              <a:t>				*	Alle farmaceutische zorg vanuit de regio</a:t>
            </a:r>
          </a:p>
          <a:p>
            <a:endParaRPr lang="nl-NL" sz="2400" dirty="0"/>
          </a:p>
          <a:p>
            <a:r>
              <a:rPr lang="nl-NL" sz="2400" dirty="0"/>
              <a:t>Stakeholders	* 	Intensieve samenwerking tussen onze 							belangrijkste stakeholders 										*	Samenwerking onderling stimuleren.</a:t>
            </a:r>
          </a:p>
          <a:p>
            <a:r>
              <a:rPr lang="nl-NL" dirty="0"/>
              <a:t>			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46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78008DEE-D56B-4316-BC07-9831516F132D}"/>
              </a:ext>
            </a:extLst>
          </p:cNvPr>
          <p:cNvSpPr/>
          <p:nvPr/>
        </p:nvSpPr>
        <p:spPr>
          <a:xfrm>
            <a:off x="75495" y="1772816"/>
            <a:ext cx="906850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Medewerkers	*	gevestigd apotheker rolt strategische 								ontwikkeling binnen het ASP  uit. 				</a:t>
            </a:r>
          </a:p>
          <a:p>
            <a:r>
              <a:rPr lang="nl-NL" sz="2400" dirty="0"/>
              <a:t>					*	assistentes hebben allen een passende 								functie</a:t>
            </a:r>
          </a:p>
          <a:p>
            <a:endParaRPr lang="nl-NL" sz="2400" dirty="0"/>
          </a:p>
          <a:p>
            <a:r>
              <a:rPr lang="nl-NL" sz="2400" dirty="0"/>
              <a:t>Processen		*	Digitaliseren van informatievoorzieningen. </a:t>
            </a:r>
          </a:p>
          <a:p>
            <a:r>
              <a:rPr lang="nl-NL" sz="2400" dirty="0"/>
              <a:t>				</a:t>
            </a:r>
          </a:p>
          <a:p>
            <a:endParaRPr lang="nl-NL" sz="2400" dirty="0"/>
          </a:p>
          <a:p>
            <a:r>
              <a:rPr lang="nl-NL" sz="2400" dirty="0"/>
              <a:t>Financieel		* 	ASP is een organisatie zonder winstoogmerk</a:t>
            </a:r>
          </a:p>
          <a:p>
            <a:r>
              <a:rPr lang="nl-NL" sz="2400" dirty="0"/>
              <a:t>					*	Inkoop middels IZON verband met CPF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95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2146250"/>
          </a:xfrm>
        </p:spPr>
        <p:txBody>
          <a:bodyPr/>
          <a:lstStyle/>
          <a:p>
            <a:r>
              <a:rPr lang="nl-NL" dirty="0"/>
              <a:t>klanttevredenheid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nl-NL" dirty="0"/>
              <a:t>Samenwerking met afdeling kwaliteit en Veiligheid</a:t>
            </a:r>
          </a:p>
          <a:p>
            <a:endParaRPr lang="nl-NL" dirty="0"/>
          </a:p>
          <a:p>
            <a:r>
              <a:rPr lang="nl-NL" dirty="0"/>
              <a:t>Onderzoek naar alle stakeholders</a:t>
            </a:r>
          </a:p>
        </p:txBody>
      </p:sp>
    </p:spTree>
    <p:extLst>
      <p:ext uri="{BB962C8B-B14F-4D97-AF65-F5344CB8AC3E}">
        <p14:creationId xmlns:p14="http://schemas.microsoft.com/office/powerpoint/2010/main" val="115409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311</Words>
  <Application>Microsoft Office PowerPoint</Application>
  <PresentationFormat>Diavoorstelling (4:3)</PresentationFormat>
  <Paragraphs>75</Paragraphs>
  <Slides>11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Functies ASP </vt:lpstr>
      <vt:lpstr>PowerPoint-presentatie</vt:lpstr>
      <vt:lpstr>PowerPoint-presentatie</vt:lpstr>
      <vt:lpstr>klanttevredenheid</vt:lpstr>
      <vt:lpstr>De Pijplijn</vt:lpstr>
      <vt:lpstr>PowerPoint-presentatie</vt:lpstr>
    </vt:vector>
  </TitlesOfParts>
  <Company>Okkinga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Eko</dc:creator>
  <cp:lastModifiedBy>Burgers - Aarts, H.A.R.</cp:lastModifiedBy>
  <cp:revision>264</cp:revision>
  <dcterms:created xsi:type="dcterms:W3CDTF">2010-12-13T08:27:37Z</dcterms:created>
  <dcterms:modified xsi:type="dcterms:W3CDTF">2020-02-27T07:33:13Z</dcterms:modified>
</cp:coreProperties>
</file>