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55"/>
  </p:notesMasterIdLst>
  <p:handoutMasterIdLst>
    <p:handoutMasterId r:id="rId56"/>
  </p:handoutMasterIdLst>
  <p:sldIdLst>
    <p:sldId id="324" r:id="rId2"/>
    <p:sldId id="325" r:id="rId3"/>
    <p:sldId id="326" r:id="rId4"/>
    <p:sldId id="276" r:id="rId5"/>
    <p:sldId id="356" r:id="rId6"/>
    <p:sldId id="314" r:id="rId7"/>
    <p:sldId id="370" r:id="rId8"/>
    <p:sldId id="267" r:id="rId9"/>
    <p:sldId id="270" r:id="rId10"/>
    <p:sldId id="315" r:id="rId11"/>
    <p:sldId id="274" r:id="rId12"/>
    <p:sldId id="313" r:id="rId13"/>
    <p:sldId id="335" r:id="rId14"/>
    <p:sldId id="357" r:id="rId15"/>
    <p:sldId id="299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285" r:id="rId33"/>
    <p:sldId id="287" r:id="rId34"/>
    <p:sldId id="323" r:id="rId35"/>
    <p:sldId id="344" r:id="rId36"/>
    <p:sldId id="340" r:id="rId37"/>
    <p:sldId id="346" r:id="rId38"/>
    <p:sldId id="322" r:id="rId39"/>
    <p:sldId id="368" r:id="rId40"/>
    <p:sldId id="387" r:id="rId41"/>
    <p:sldId id="388" r:id="rId42"/>
    <p:sldId id="389" r:id="rId43"/>
    <p:sldId id="390" r:id="rId44"/>
    <p:sldId id="391" r:id="rId45"/>
    <p:sldId id="392" r:id="rId46"/>
    <p:sldId id="355" r:id="rId47"/>
    <p:sldId id="319" r:id="rId48"/>
    <p:sldId id="320" r:id="rId49"/>
    <p:sldId id="321" r:id="rId50"/>
    <p:sldId id="290" r:id="rId51"/>
    <p:sldId id="318" r:id="rId52"/>
    <p:sldId id="354" r:id="rId53"/>
    <p:sldId id="366" r:id="rId54"/>
  </p:sldIdLst>
  <p:sldSz cx="9906000" cy="6858000" type="A4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1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50" autoAdjust="0"/>
  </p:normalViewPr>
  <p:slideViewPr>
    <p:cSldViewPr>
      <p:cViewPr>
        <p:scale>
          <a:sx n="32" d="100"/>
          <a:sy n="32" d="100"/>
        </p:scale>
        <p:origin x="2837" y="8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9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20C260-F93A-E14B-B57D-403CCC04A0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81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D604AC-599B-374F-8F75-9CF5830F09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345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31888" y="877888"/>
            <a:ext cx="4562475" cy="31591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27262"/>
          </a:xfr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885028" y="0"/>
            <a:ext cx="2971373" cy="457128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en-GB"/>
              <a:t>Onderhandelen arts apoth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/>
          </p:nvPr>
        </p:nvSpPr>
        <p:spPr>
          <a:xfrm>
            <a:off x="1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en-GB"/>
              <a:t>www.cabbollerman.nl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3885028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fld id="{DD38EECE-4C50-014A-A5F5-610B3F5788A5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990458" y="686421"/>
            <a:ext cx="4875484" cy="34277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381" tIns="43690" rIns="87381" bIns="43690" anchor="ctr"/>
          <a:lstStyle/>
          <a:p>
            <a:pPr>
              <a:defRPr/>
            </a:pPr>
            <a:endParaRPr lang="nl-NL"/>
          </a:p>
        </p:txBody>
      </p:sp>
      <p:sp>
        <p:nvSpPr>
          <p:cNvPr id="14336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6442" y="4341977"/>
            <a:ext cx="5481919" cy="411560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6451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2E9F35-1D6C-D04D-A41E-FC0F4C88AFE1}" type="slidenum">
              <a:rPr lang="en-GB" sz="1200"/>
              <a:pPr/>
              <a:t>16</a:t>
            </a:fld>
            <a:endParaRPr lang="en-GB" sz="1200"/>
          </a:p>
        </p:txBody>
      </p:sp>
      <p:sp>
        <p:nvSpPr>
          <p:cNvPr id="1720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49825" cy="3427413"/>
          </a:xfrm>
          <a:solidFill>
            <a:srgbClr val="FFFFFF"/>
          </a:solidFill>
          <a:ln/>
        </p:spPr>
      </p:sp>
      <p:sp>
        <p:nvSpPr>
          <p:cNvPr id="1720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3225" cy="4030662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quarter"/>
          </p:nvPr>
        </p:nvSpPr>
        <p:spPr>
          <a:xfrm>
            <a:off x="3885028" y="0"/>
            <a:ext cx="2971373" cy="457128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en-GB"/>
              <a:t>Onderhandelen arts apoth 2009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/>
          </p:nvPr>
        </p:nvSpPr>
        <p:spPr>
          <a:xfrm>
            <a:off x="1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en-GB"/>
              <a:t>www.cabbollerman.nl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3885028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fld id="{35004FBC-64C9-204D-A084-0CFAD40FF260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1190470" y="877743"/>
            <a:ext cx="4464260" cy="31648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381" tIns="43690" rIns="87381" bIns="43690" anchor="ctr"/>
          <a:lstStyle/>
          <a:p>
            <a:pPr>
              <a:defRPr/>
            </a:pPr>
            <a:endParaRPr lang="nl-NL"/>
          </a:p>
        </p:txBody>
      </p:sp>
      <p:sp>
        <p:nvSpPr>
          <p:cNvPr id="27443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62463" y="4349278"/>
            <a:ext cx="4725076" cy="3499285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nl-NL" dirty="0">
                <a:cs typeface="+mn-cs"/>
              </a:rPr>
              <a:t>Let bij onderhandelen op </a:t>
            </a:r>
            <a:r>
              <a:rPr lang="nl-NL" dirty="0" err="1">
                <a:cs typeface="+mn-cs"/>
              </a:rPr>
              <a:t>nonverbaal</a:t>
            </a:r>
            <a:r>
              <a:rPr lang="nl-NL" dirty="0">
                <a:cs typeface="+mn-cs"/>
              </a:rPr>
              <a:t> gedrag.</a:t>
            </a:r>
          </a:p>
          <a:p>
            <a:pPr>
              <a:defRPr/>
            </a:pPr>
            <a:r>
              <a:rPr lang="nl-NL" dirty="0">
                <a:cs typeface="+mn-cs"/>
              </a:rPr>
              <a:t>Zit iemand aan gezicht: oor, haar,</a:t>
            </a:r>
            <a:r>
              <a:rPr lang="nl-NL" baseline="0" dirty="0">
                <a:cs typeface="+mn-cs"/>
              </a:rPr>
              <a:t> neus. - Blaast, fronst, zucht, wegkijken</a:t>
            </a:r>
          </a:p>
          <a:p>
            <a:pPr>
              <a:defRPr/>
            </a:pPr>
            <a:r>
              <a:rPr lang="nl-NL" baseline="0" dirty="0">
                <a:cs typeface="+mn-cs"/>
              </a:rPr>
              <a:t>Observeer goed: kijk waar er ruimte is. Dus kijk de ander aan als je voorstel doet!</a:t>
            </a: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1373" cy="457128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LHV Onderhandelen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/>
          </p:nvPr>
        </p:nvSpPr>
        <p:spPr>
          <a:xfrm>
            <a:off x="1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5028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fld id="{AC69114F-CB70-6849-86EA-C4293447A0D6}" type="slidenum">
              <a:rPr lang="nl-NL"/>
              <a:pPr>
                <a:defRPr/>
              </a:pPr>
              <a:t>19</a:t>
            </a:fld>
            <a:endParaRPr lang="nl-NL"/>
          </a:p>
        </p:txBody>
      </p:sp>
      <p:sp>
        <p:nvSpPr>
          <p:cNvPr id="184321" name="Text Box 1"/>
          <p:cNvSpPr txBox="1">
            <a:spLocks noChangeArrowheads="1"/>
          </p:cNvSpPr>
          <p:nvPr/>
        </p:nvSpPr>
        <p:spPr bwMode="auto">
          <a:xfrm>
            <a:off x="1012860" y="807640"/>
            <a:ext cx="4881884" cy="290925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381" tIns="43690" rIns="87381" bIns="43690" anchor="ctr"/>
          <a:lstStyle/>
          <a:p>
            <a:pPr>
              <a:defRPr/>
            </a:pPr>
            <a:endParaRPr lang="nl-NL"/>
          </a:p>
        </p:txBody>
      </p:sp>
      <p:sp>
        <p:nvSpPr>
          <p:cNvPr id="18432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8863" y="4001687"/>
            <a:ext cx="4736276" cy="320865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nl-NL" dirty="0">
                <a:cs typeface="+mn-cs"/>
              </a:rPr>
              <a:t>Gespannen / onzeker / nerveus:</a:t>
            </a:r>
            <a:r>
              <a:rPr lang="nl-NL" baseline="0" dirty="0">
                <a:cs typeface="+mn-cs"/>
              </a:rPr>
              <a:t> negatieve uitstraling</a:t>
            </a: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1373" cy="457128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LHV Onderhandelen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/>
          </p:nvPr>
        </p:nvSpPr>
        <p:spPr>
          <a:xfrm>
            <a:off x="1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5028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fld id="{6EC32AE9-E0B1-8540-90FA-E116B7EEBEF1}" type="slidenum">
              <a:rPr lang="nl-NL"/>
              <a:pPr>
                <a:defRPr/>
              </a:pPr>
              <a:t>20</a:t>
            </a:fld>
            <a:endParaRPr lang="nl-NL"/>
          </a:p>
        </p:txBody>
      </p:sp>
      <p:sp>
        <p:nvSpPr>
          <p:cNvPr id="202753" name="Text Box 1"/>
          <p:cNvSpPr txBox="1">
            <a:spLocks noChangeArrowheads="1"/>
          </p:cNvSpPr>
          <p:nvPr/>
        </p:nvSpPr>
        <p:spPr bwMode="auto">
          <a:xfrm>
            <a:off x="1012860" y="807640"/>
            <a:ext cx="4881884" cy="290925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381" tIns="43690" rIns="87381" bIns="43690" anchor="ctr"/>
          <a:lstStyle/>
          <a:p>
            <a:pPr>
              <a:defRPr/>
            </a:pPr>
            <a:endParaRPr lang="nl-NL"/>
          </a:p>
        </p:txBody>
      </p:sp>
      <p:sp>
        <p:nvSpPr>
          <p:cNvPr id="20275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8863" y="4001687"/>
            <a:ext cx="4736276" cy="320865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nl-NL"/>
          </a:p>
        </p:txBody>
      </p:sp>
      <p:sp>
        <p:nvSpPr>
          <p:cNvPr id="3686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8"/>
            <a:ext cx="4697773" cy="34865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nl-NL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Negatieve uitstraling geeft negatieve interpretatie</a:t>
            </a:r>
          </a:p>
          <a:p>
            <a:endParaRPr lang="nl-NL" baseline="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C1+C2 Specialisatie Openbaar Apotheker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1373" cy="457128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LHV Onderhandelen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/>
          </p:nvPr>
        </p:nvSpPr>
        <p:spPr>
          <a:xfrm>
            <a:off x="1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5028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fld id="{05CC48CE-D2F5-C540-AAA9-F2C907B49663}" type="slidenum">
              <a:rPr lang="nl-NL"/>
              <a:pPr>
                <a:defRPr/>
              </a:pPr>
              <a:t>22</a:t>
            </a:fld>
            <a:endParaRPr lang="nl-NL"/>
          </a:p>
        </p:txBody>
      </p:sp>
      <p:sp>
        <p:nvSpPr>
          <p:cNvPr id="203777" name="Text Box 1"/>
          <p:cNvSpPr txBox="1">
            <a:spLocks noChangeArrowheads="1"/>
          </p:cNvSpPr>
          <p:nvPr/>
        </p:nvSpPr>
        <p:spPr bwMode="auto">
          <a:xfrm>
            <a:off x="1012860" y="807640"/>
            <a:ext cx="4881884" cy="290925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381" tIns="43690" rIns="87381" bIns="43690" anchor="ctr"/>
          <a:lstStyle/>
          <a:p>
            <a:pPr>
              <a:defRPr/>
            </a:pPr>
            <a:endParaRPr lang="nl-NL"/>
          </a:p>
        </p:txBody>
      </p:sp>
      <p:sp>
        <p:nvSpPr>
          <p:cNvPr id="2037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8863" y="4001687"/>
            <a:ext cx="4736276" cy="320865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Bedoel je het zo rot als het eruit komt</a:t>
            </a:r>
          </a:p>
          <a:p>
            <a:pPr>
              <a:defRPr/>
            </a:pP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005225" y="878423"/>
            <a:ext cx="4844669" cy="31620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54" tIns="40077" rIns="80154" bIns="40077" anchor="ctr"/>
          <a:lstStyle/>
          <a:p>
            <a:pPr>
              <a:defRPr/>
            </a:pPr>
            <a:endParaRPr lang="nl-NL">
              <a:cs typeface="DejaVu Sans" charset="0"/>
            </a:endParaRPr>
          </a:p>
        </p:txBody>
      </p:sp>
      <p:sp>
        <p:nvSpPr>
          <p:cNvPr id="6349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8"/>
            <a:ext cx="4707854" cy="348110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A4F8-E2B9-CB47-89FC-F7685BE72E17}" type="slidenum">
              <a:rPr lang="nl-NL" smtClean="0"/>
              <a:t>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/>
              <a:t>C1+C2 Specialisatie Openbaar Apotheker</a:t>
            </a:r>
          </a:p>
        </p:txBody>
      </p:sp>
    </p:spTree>
    <p:extLst>
      <p:ext uri="{BB962C8B-B14F-4D97-AF65-F5344CB8AC3E}">
        <p14:creationId xmlns:p14="http://schemas.microsoft.com/office/powerpoint/2010/main" val="1002164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nl-NL" dirty="0">
                <a:cs typeface="+mn-cs"/>
              </a:rPr>
              <a:t>Check!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van jullie ras onderhandelaar:</a:t>
            </a:r>
          </a:p>
          <a:p>
            <a:r>
              <a:rPr lang="nl-NL" dirty="0"/>
              <a:t>Als</a:t>
            </a:r>
            <a:r>
              <a:rPr lang="nl-NL" baseline="0" dirty="0"/>
              <a:t> ik 2 broeken koop krijg ik dan korting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Als ik cash betaal krijg ik dan korting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D604AC-599B-374F-8F75-9CF5830F095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22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6246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209D0B-2760-F546-8EC1-13BD703130CB}" type="slidenum">
              <a:rPr lang="en-GB" sz="1200"/>
              <a:pPr/>
              <a:t>27</a:t>
            </a:fld>
            <a:endParaRPr lang="en-GB" sz="1200"/>
          </a:p>
        </p:txBody>
      </p:sp>
      <p:sp>
        <p:nvSpPr>
          <p:cNvPr id="1710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5675" y="692150"/>
            <a:ext cx="4946650" cy="3425825"/>
          </a:xfrm>
          <a:solidFill>
            <a:srgbClr val="FFFFFF"/>
          </a:solidFill>
          <a:ln/>
        </p:spPr>
      </p:sp>
      <p:sp>
        <p:nvSpPr>
          <p:cNvPr id="1710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54513"/>
            <a:ext cx="5029200" cy="41275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026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55" tIns="40078" rIns="80155" bIns="40078" anchor="ctr"/>
          <a:lstStyle/>
          <a:p>
            <a:pPr>
              <a:defRPr/>
            </a:pPr>
            <a:endParaRPr lang="nl-NL"/>
          </a:p>
        </p:txBody>
      </p:sp>
      <p:sp>
        <p:nvSpPr>
          <p:cNvPr id="194563" name="Text Box 1027"/>
          <p:cNvSpPr txBox="1">
            <a:spLocks noGrp="1" noChangeArrowheads="1"/>
          </p:cNvSpPr>
          <p:nvPr>
            <p:ph type="body"/>
          </p:nvPr>
        </p:nvSpPr>
        <p:spPr>
          <a:xfrm>
            <a:off x="1061393" y="4350018"/>
            <a:ext cx="4713614" cy="348789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 dirty="0">
              <a:latin typeface="Calibri" charset="0"/>
              <a:cs typeface="+mn-cs"/>
            </a:endParaRPr>
          </a:p>
        </p:txBody>
      </p:sp>
      <p:sp>
        <p:nvSpPr>
          <p:cNvPr id="177157" name="Tijdelijke aanduiding voor koptekst 2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0"/>
            <a:ext cx="2972472" cy="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55" tIns="40078" rIns="80155" bIns="40078"/>
          <a:lstStyle/>
          <a:p>
            <a:r>
              <a:rPr lang="nl-NL"/>
              <a:t>Motiveren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>
          <a:xfrm>
            <a:off x="3884088" y="0"/>
            <a:ext cx="2972472" cy="4575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2015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0" y="8685103"/>
            <a:ext cx="2972472" cy="457539"/>
          </a:xfrm>
          <a:prstGeom prst="rect">
            <a:avLst/>
          </a:prstGeom>
        </p:spPr>
        <p:txBody>
          <a:bodyPr/>
          <a:lstStyle/>
          <a:p>
            <a:r>
              <a:rPr lang="nl-NL"/>
              <a:t>© www.cabBollerman.nl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E7D2CA-F4FD-3840-8F83-8AE14B2A6A81}" type="slidenum">
              <a:rPr lang="nl-NL"/>
              <a:pPr>
                <a:defRPr/>
              </a:pPr>
              <a:t>29</a:t>
            </a:fld>
            <a:endParaRPr lang="nl-NL"/>
          </a:p>
        </p:txBody>
      </p:sp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1005225" y="878422"/>
            <a:ext cx="4844669" cy="31620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74294">
              <a:defRPr/>
            </a:pPr>
            <a:endParaRPr lang="nl-NL">
              <a:cs typeface="SimSun" charset="0"/>
            </a:endParaRPr>
          </a:p>
        </p:txBody>
      </p:sp>
      <p:sp>
        <p:nvSpPr>
          <p:cNvPr id="1710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74294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5632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F79F0C-7B80-F44A-85DE-E3DDE47DEB63}" type="slidenum">
              <a:rPr lang="en-GB" sz="1200"/>
              <a:pPr/>
              <a:t>31</a:t>
            </a:fld>
            <a:endParaRPr lang="en-GB" sz="1200"/>
          </a:p>
        </p:txBody>
      </p:sp>
      <p:sp>
        <p:nvSpPr>
          <p:cNvPr id="247809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52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478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3225" cy="41163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D604AC-599B-374F-8F75-9CF5830F095E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750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"/>
          </p:nvPr>
        </p:nvSpPr>
        <p:spPr>
          <a:xfrm>
            <a:off x="3886200" y="0"/>
            <a:ext cx="2970213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1" tIns="43690" rIns="87381" bIns="43690"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100">
                <a:solidFill>
                  <a:schemeClr val="bg1"/>
                </a:solidFill>
                <a:latin typeface="DejaVu Sans" charset="0"/>
              </a:rPr>
              <a:t>2017</a:t>
            </a:r>
            <a:endParaRPr lang="en-GB" sz="1100">
              <a:solidFill>
                <a:schemeClr val="bg1"/>
              </a:solidFill>
              <a:latin typeface="DejaVu Sans" charset="0"/>
            </a:endParaRP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1" tIns="43690" rIns="87381" bIns="43690"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GB" sz="1100">
                <a:solidFill>
                  <a:schemeClr val="bg1"/>
                </a:solidFill>
                <a:latin typeface="DejaVu Sans" charset="0"/>
              </a:rPr>
              <a:t>© www.cabBollerman.nl</a:t>
            </a:r>
          </a:p>
        </p:txBody>
      </p:sp>
      <p:sp>
        <p:nvSpPr>
          <p:cNvPr id="58372" name="Rectangle 8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5213"/>
            <a:ext cx="2970213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1" tIns="43690" rIns="87381" bIns="43690"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91DB1152-14CA-0E4F-BCBB-6F0F8EBA8BD7}" type="slidenum">
              <a:rPr lang="en-GB" sz="1100">
                <a:solidFill>
                  <a:schemeClr val="bg1"/>
                </a:solidFill>
                <a:latin typeface="DejaVu Sans" charset="0"/>
              </a:rPr>
              <a:pPr eaLnBrk="1"/>
              <a:t>34</a:t>
            </a:fld>
            <a:endParaRPr lang="en-GB" sz="1100">
              <a:solidFill>
                <a:schemeClr val="bg1"/>
              </a:solidFill>
              <a:latin typeface="DejaVu Sans" charset="0"/>
            </a:endParaRPr>
          </a:p>
        </p:txBody>
      </p:sp>
      <p:sp>
        <p:nvSpPr>
          <p:cNvPr id="166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5675" y="692150"/>
            <a:ext cx="4946650" cy="3425825"/>
          </a:xfrm>
          <a:solidFill>
            <a:srgbClr val="FFFFFF"/>
          </a:solidFill>
          <a:ln/>
        </p:spPr>
      </p:sp>
      <p:sp>
        <p:nvSpPr>
          <p:cNvPr id="166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2813" y="4354513"/>
            <a:ext cx="5032375" cy="41275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80906">
              <a:defRPr/>
            </a:pP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005225" y="878422"/>
            <a:ext cx="4844669" cy="31620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nl-NL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3" y="4350018"/>
            <a:ext cx="4713614" cy="348789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nl-NL" sz="1100">
                <a:solidFill>
                  <a:schemeClr val="bg1"/>
                </a:solidFill>
                <a:latin typeface="DejaVu Sans" charset="0"/>
              </a:rPr>
              <a:t>Onderhandelen</a:t>
            </a:r>
          </a:p>
        </p:txBody>
      </p:sp>
      <p:sp>
        <p:nvSpPr>
          <p:cNvPr id="60419" name="Rectangle 11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nl-NL" sz="1100">
                <a:solidFill>
                  <a:schemeClr val="bg1"/>
                </a:solidFill>
                <a:latin typeface="DejaVu Sans" charset="0"/>
              </a:rPr>
              <a:t>© www.cabBollerman.nl</a:t>
            </a:r>
          </a:p>
        </p:txBody>
      </p:sp>
      <p:sp>
        <p:nvSpPr>
          <p:cNvPr id="60420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fld id="{78AEF63D-2F1B-7F43-B6E1-54C1B2DBB0F8}" type="slidenum">
              <a:rPr lang="nl-NL" sz="1100">
                <a:solidFill>
                  <a:schemeClr val="bg1"/>
                </a:solidFill>
                <a:latin typeface="DejaVu Sans" charset="0"/>
              </a:rPr>
              <a:pPr eaLnBrk="1"/>
              <a:t>38</a:t>
            </a:fld>
            <a:endParaRPr lang="nl-NL" sz="1100">
              <a:solidFill>
                <a:schemeClr val="bg1"/>
              </a:solidFill>
              <a:latin typeface="DejaVu Sans" charset="0"/>
            </a:endParaRPr>
          </a:p>
        </p:txBody>
      </p:sp>
      <p:sp>
        <p:nvSpPr>
          <p:cNvPr id="211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374294">
              <a:defRPr/>
            </a:pPr>
            <a:fld id="{8EDECE84-256E-7A41-B6F8-22E035984360}" type="slidenum">
              <a:rPr lang="en-GB" sz="1200">
                <a:cs typeface="ＭＳ Ｐゴシック" charset="0"/>
              </a:rPr>
              <a:pPr algn="r" defTabSz="374294">
                <a:defRPr/>
              </a:pPr>
              <a:t>38</a:t>
            </a:fld>
            <a:endParaRPr lang="en-GB" sz="1200">
              <a:cs typeface="ＭＳ Ｐゴシック" charset="0"/>
            </a:endParaRPr>
          </a:p>
        </p:txBody>
      </p:sp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defTabSz="374294">
              <a:defRPr/>
            </a:pPr>
            <a:r>
              <a:rPr lang="en-GB" sz="1200">
                <a:cs typeface="ＭＳ Ｐゴシック" charset="0"/>
              </a:rPr>
              <a:t>www.cabBollerman.nl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defTabSz="374294">
              <a:defRPr/>
            </a:pPr>
            <a:r>
              <a:rPr lang="en-GB" sz="1200">
                <a:cs typeface="ＭＳ Ｐゴシック" charset="0"/>
              </a:rPr>
              <a:t>Samenwerken me de arts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374294">
              <a:defRPr/>
            </a:pPr>
            <a:endParaRPr lang="en-GB" sz="1200">
              <a:cs typeface="ＭＳ Ｐゴシック" charset="0"/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74294">
              <a:defRPr/>
            </a:pPr>
            <a:endParaRPr lang="nl-NL">
              <a:cs typeface="SimSun" charset="0"/>
            </a:endParaRPr>
          </a:p>
        </p:txBody>
      </p:sp>
      <p:sp>
        <p:nvSpPr>
          <p:cNvPr id="211974" name="Text Box 6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74294">
              <a:defRPr/>
            </a:pPr>
            <a:r>
              <a:rPr lang="nl-NL" dirty="0">
                <a:cs typeface="+mn-cs"/>
              </a:rPr>
              <a:t>HO</a:t>
            </a:r>
          </a:p>
          <a:p>
            <a:pPr defTabSz="374294">
              <a:defRPr/>
            </a:pPr>
            <a:endParaRPr lang="nl-NL" dirty="0">
              <a:cs typeface="+mn-cs"/>
            </a:endParaRPr>
          </a:p>
        </p:txBody>
      </p:sp>
      <p:sp>
        <p:nvSpPr>
          <p:cNvPr id="60427" name="Tijdelijke aanduiding voor datum 1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90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90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1100">
                <a:solidFill>
                  <a:schemeClr val="bg1"/>
                </a:solidFill>
                <a:latin typeface="DejaVu Sans" charset="0"/>
              </a:rPr>
              <a:t>2017</a:t>
            </a:r>
            <a:endParaRPr lang="nl-NL" sz="1100">
              <a:solidFill>
                <a:schemeClr val="bg1"/>
              </a:solidFill>
              <a:latin typeface="DejaVu San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>
          <a:xfrm>
            <a:off x="1" y="0"/>
            <a:ext cx="2971373" cy="457128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LHV Onderhandelen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/>
          </p:nvPr>
        </p:nvSpPr>
        <p:spPr>
          <a:xfrm>
            <a:off x="1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5028" y="8685413"/>
            <a:ext cx="2971373" cy="457127"/>
          </a:xfrm>
          <a:prstGeom prst="rect">
            <a:avLst/>
          </a:prstGeom>
        </p:spPr>
        <p:txBody>
          <a:bodyPr lIns="87381" tIns="43690" rIns="87381" bIns="43690"/>
          <a:lstStyle/>
          <a:p>
            <a:pPr>
              <a:defRPr/>
            </a:pPr>
            <a:fld id="{5F97E050-05DA-AD4E-965E-D36DA1732394}" type="slidenum">
              <a:rPr lang="nl-NL"/>
              <a:pPr>
                <a:defRPr/>
              </a:pPr>
              <a:t>39</a:t>
            </a:fld>
            <a:endParaRPr lang="nl-NL"/>
          </a:p>
        </p:txBody>
      </p:sp>
      <p:sp>
        <p:nvSpPr>
          <p:cNvPr id="2713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4088" y="685800"/>
            <a:ext cx="4949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13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3653" y="4343437"/>
            <a:ext cx="5030694" cy="411560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8C651C-24C0-0C49-BF8B-693E169A69A0}" type="slidenum">
              <a:rPr lang="en-GB" sz="1200"/>
              <a:pPr/>
              <a:t>6</a:t>
            </a:fld>
            <a:endParaRPr lang="en-GB" sz="1200"/>
          </a:p>
        </p:txBody>
      </p:sp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52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4336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3225" cy="41163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nl-NL" dirty="0"/>
              <a:t>Misvatting gelijk krijgen</a:t>
            </a:r>
          </a:p>
          <a:p>
            <a:pPr eaLnBrk="1" hangingPunct="1">
              <a:defRPr/>
            </a:pPr>
            <a:r>
              <a:rPr lang="nl-NL" dirty="0"/>
              <a:t>Vijand denken: leidt af van doel: gesprekspartner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E2375E-4BEE-C340-8318-7DFA9D940700}" type="slidenum">
              <a:rPr lang="nl-NL"/>
              <a:pPr>
                <a:defRPr/>
              </a:pPr>
              <a:t>41</a:t>
            </a:fld>
            <a:endParaRPr lang="nl-NL"/>
          </a:p>
        </p:txBody>
      </p:sp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3885528" y="8686460"/>
            <a:ext cx="2972472" cy="4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374294">
              <a:defRPr/>
            </a:pPr>
            <a:fld id="{EE37909B-B719-424D-9C73-528E758A32AB}" type="slidenum">
              <a:rPr lang="en-GB" sz="1200">
                <a:cs typeface="ＭＳ Ｐゴシック" charset="0"/>
              </a:rPr>
              <a:pPr algn="r" defTabSz="374294">
                <a:defRPr/>
              </a:pPr>
              <a:t>41</a:t>
            </a:fld>
            <a:endParaRPr lang="en-GB" sz="1200">
              <a:cs typeface="ＭＳ Ｐゴシック" charset="0"/>
            </a:endParaRP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0" y="8686460"/>
            <a:ext cx="2972472" cy="4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defTabSz="374294">
              <a:defRPr/>
            </a:pPr>
            <a:r>
              <a:rPr lang="en-GB" sz="1200">
                <a:cs typeface="ＭＳ Ｐゴシック" charset="0"/>
              </a:rPr>
              <a:t>www.cabBollerman.nl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0" y="0"/>
            <a:ext cx="2972472" cy="4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defTabSz="374294">
              <a:defRPr/>
            </a:pPr>
            <a:r>
              <a:rPr lang="en-GB" sz="1200">
                <a:cs typeface="ＭＳ Ｐゴシック" charset="0"/>
              </a:rPr>
              <a:t>Samenwerken me de arts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885528" y="0"/>
            <a:ext cx="2972472" cy="45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49" tIns="46711" rIns="89949" bIns="4671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 defTabSz="374294">
              <a:defRPr/>
            </a:pPr>
            <a:endParaRPr lang="en-GB" sz="1200">
              <a:cs typeface="ＭＳ Ｐゴシック" charset="0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143480" y="685631"/>
            <a:ext cx="4571040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74294">
              <a:defRPr/>
            </a:pPr>
            <a:endParaRPr lang="nl-NL">
              <a:cs typeface="SimSun" charset="0"/>
            </a:endParaRPr>
          </a:p>
        </p:txBody>
      </p:sp>
      <p:sp>
        <p:nvSpPr>
          <p:cNvPr id="223238" name="Text Box 6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74294">
              <a:defRPr/>
            </a:pPr>
            <a:r>
              <a:rPr lang="nl-NL" dirty="0">
                <a:cs typeface="+mn-cs"/>
              </a:rPr>
              <a:t>Zie ook omgaan</a:t>
            </a:r>
            <a:r>
              <a:rPr lang="nl-NL" baseline="0" dirty="0">
                <a:cs typeface="+mn-cs"/>
              </a:rPr>
              <a:t> met weerstanden </a:t>
            </a:r>
            <a:r>
              <a:rPr lang="nl-NL" baseline="0" dirty="0" err="1">
                <a:cs typeface="+mn-cs"/>
              </a:rPr>
              <a:t>ppt</a:t>
            </a:r>
            <a:r>
              <a:rPr lang="nl-NL" baseline="0" dirty="0">
                <a:cs typeface="+mn-cs"/>
              </a:rPr>
              <a:t> 81</a:t>
            </a:r>
            <a:endParaRPr lang="nl-NL" dirty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D604AC-599B-374F-8F75-9CF5830F095E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29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>
              <a:defRPr/>
            </a:pPr>
            <a:endParaRPr lang="nl-NL">
              <a:cs typeface="DejaVu Sans" charset="0"/>
            </a:endParaRPr>
          </a:p>
        </p:txBody>
      </p:sp>
      <p:sp>
        <p:nvSpPr>
          <p:cNvPr id="8909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1392" y="4350018"/>
            <a:ext cx="4707854" cy="3481101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A570434-FF33-6E4D-85A2-58505432F608}" type="slidenum">
              <a:rPr lang="nl-NL"/>
              <a:pPr>
                <a:defRPr/>
              </a:pPr>
              <a:t>45</a:t>
            </a:fld>
            <a:endParaRPr lang="nl-NL"/>
          </a:p>
        </p:txBody>
      </p:sp>
      <p:sp>
        <p:nvSpPr>
          <p:cNvPr id="169985" name="Text Box 1"/>
          <p:cNvSpPr txBox="1">
            <a:spLocks noChangeArrowheads="1"/>
          </p:cNvSpPr>
          <p:nvPr/>
        </p:nvSpPr>
        <p:spPr bwMode="auto">
          <a:xfrm>
            <a:off x="1005225" y="878422"/>
            <a:ext cx="4844669" cy="31620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74294">
              <a:defRPr/>
            </a:pPr>
            <a:endParaRPr lang="nl-NL">
              <a:cs typeface="SimSun" charset="0"/>
            </a:endParaRPr>
          </a:p>
        </p:txBody>
      </p:sp>
      <p:sp>
        <p:nvSpPr>
          <p:cNvPr id="169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74294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7168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386274-C402-2745-AD82-D8BCB047AEDE}" type="slidenum">
              <a:rPr lang="en-GB" sz="1200"/>
              <a:pPr/>
              <a:t>47</a:t>
            </a:fld>
            <a:endParaRPr lang="en-GB" sz="1200"/>
          </a:p>
        </p:txBody>
      </p:sp>
      <p:sp>
        <p:nvSpPr>
          <p:cNvPr id="202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5675" y="692150"/>
            <a:ext cx="4946650" cy="3425825"/>
          </a:xfrm>
          <a:solidFill>
            <a:srgbClr val="FFFFFF"/>
          </a:solidFill>
          <a:ln/>
        </p:spPr>
      </p:sp>
      <p:sp>
        <p:nvSpPr>
          <p:cNvPr id="202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54513"/>
            <a:ext cx="5029200" cy="41275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7373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43B027-7311-6A4C-9D04-DBEDA34F00AA}" type="slidenum">
              <a:rPr lang="en-GB" sz="1200"/>
              <a:pPr/>
              <a:t>48</a:t>
            </a:fld>
            <a:endParaRPr lang="en-GB" sz="1200"/>
          </a:p>
        </p:txBody>
      </p:sp>
      <p:sp>
        <p:nvSpPr>
          <p:cNvPr id="232449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52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3245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3225" cy="41163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7578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79773D-24B6-7F45-9A18-E665F9017D6F}" type="slidenum">
              <a:rPr lang="en-GB" sz="1200"/>
              <a:pPr/>
              <a:t>49</a:t>
            </a:fld>
            <a:endParaRPr lang="en-GB" sz="1200"/>
          </a:p>
        </p:txBody>
      </p:sp>
      <p:sp>
        <p:nvSpPr>
          <p:cNvPr id="252929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52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5293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3225" cy="41163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nl-NL" dirty="0"/>
              <a:t>Voorkom gezichtsverlies!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5529" y="0"/>
            <a:ext cx="2971032" cy="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1" tIns="43690" rIns="87381" bIns="43690"/>
          <a:lstStyle/>
          <a:p>
            <a:r>
              <a:rPr lang="en-GB"/>
              <a:t>Onderhandelen arts apoth 2009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" y="8685103"/>
            <a:ext cx="2971032" cy="4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1" tIns="43690" rIns="87381" bIns="43690"/>
          <a:lstStyle/>
          <a:p>
            <a:r>
              <a:rPr lang="en-GB"/>
              <a:t>www.cabBollerman.nl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529" y="8685103"/>
            <a:ext cx="2971032" cy="4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81" tIns="43690" rIns="87381" bIns="43690"/>
          <a:lstStyle/>
          <a:p>
            <a:fld id="{D8067139-9E66-FB44-BB22-53B9A11CD75E}" type="slidenum">
              <a:rPr lang="en-GB"/>
              <a:pPr/>
              <a:t>7</a:t>
            </a:fld>
            <a:endParaRPr lang="en-GB"/>
          </a:p>
        </p:txBody>
      </p:sp>
      <p:sp>
        <p:nvSpPr>
          <p:cNvPr id="145409" name="Text Box 1"/>
          <p:cNvSpPr txBox="1">
            <a:spLocks noChangeArrowheads="1"/>
          </p:cNvSpPr>
          <p:nvPr/>
        </p:nvSpPr>
        <p:spPr bwMode="auto">
          <a:xfrm>
            <a:off x="990824" y="686988"/>
            <a:ext cx="4874912" cy="34267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381" tIns="43690" rIns="87381" bIns="43690" anchor="ctr"/>
          <a:lstStyle/>
          <a:p>
            <a:pPr>
              <a:defRPr/>
            </a:pPr>
            <a:endParaRPr lang="nl-NL"/>
          </a:p>
        </p:txBody>
      </p:sp>
      <p:sp>
        <p:nvSpPr>
          <p:cNvPr id="1454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6953" y="4341873"/>
            <a:ext cx="5481215" cy="411514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10B18E-ADBF-4F42-9ACB-AF28C4E58EB8}" type="slidenum">
              <a:rPr lang="en-GB" sz="1200"/>
              <a:pPr/>
              <a:t>51</a:t>
            </a:fld>
            <a:endParaRPr lang="en-GB" sz="1200"/>
          </a:p>
        </p:txBody>
      </p:sp>
      <p:sp>
        <p:nvSpPr>
          <p:cNvPr id="156673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52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5667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3225" cy="41163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D604AC-599B-374F-8F75-9CF5830F095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20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4198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3B78D4-A87E-474F-BD3A-0EF0454DBF8C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990600" y="685800"/>
            <a:ext cx="487521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525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3225" cy="4116387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Jullie in de 1</a:t>
            </a:r>
            <a:r>
              <a:rPr lang="nl-NL" baseline="30000" dirty="0"/>
              <a:t>e</a:t>
            </a:r>
            <a:r>
              <a:rPr lang="nl-NL" dirty="0"/>
              <a:t> lijn</a:t>
            </a:r>
            <a:r>
              <a:rPr lang="nl-NL" baseline="0" dirty="0"/>
              <a:t> - </a:t>
            </a:r>
            <a:r>
              <a:rPr lang="nl-NL" dirty="0"/>
              <a:t>Dat weet</a:t>
            </a:r>
            <a:r>
              <a:rPr lang="nl-NL" baseline="0" dirty="0"/>
              <a:t> je niet zo goed</a:t>
            </a:r>
          </a:p>
          <a:p>
            <a:r>
              <a:rPr lang="nl-NL" baseline="0" dirty="0"/>
              <a:t>Daar komen we samen wel uit (arm omslaan), paar kleine hobbeltjes</a:t>
            </a:r>
          </a:p>
          <a:p>
            <a:r>
              <a:rPr lang="nl-NL" baseline="0" dirty="0"/>
              <a:t>Sport: geweldige forehand – slaat geen bal meer</a:t>
            </a:r>
          </a:p>
          <a:p>
            <a:r>
              <a:rPr lang="nl-NL" baseline="0" dirty="0"/>
              <a:t>We hebben 2 mogelijkheden – ( 2 voorkeursoplossingen - er zijn er meer)</a:t>
            </a:r>
          </a:p>
          <a:p>
            <a:r>
              <a:rPr lang="nl-NL" baseline="0" dirty="0"/>
              <a:t>Onbelangrijkste 1, als iedereen moe is: belangrijk</a:t>
            </a: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Onderhandelen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2017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 www.cabBollerman.nl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D604AC-599B-374F-8F75-9CF5830F095E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16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2017</a:t>
            </a:r>
            <a:endParaRPr lang="en-GB" sz="120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© www.cabBollerman.nl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0E500-3878-AC4E-9803-8A9A3628E00C}" type="slidenum">
              <a:rPr lang="en-GB" sz="1200"/>
              <a:pPr/>
              <a:t>12</a:t>
            </a:fld>
            <a:endParaRPr lang="en-GB" sz="1200"/>
          </a:p>
        </p:txBody>
      </p:sp>
      <p:sp>
        <p:nvSpPr>
          <p:cNvPr id="199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5675" y="692150"/>
            <a:ext cx="4946650" cy="3425825"/>
          </a:xfrm>
          <a:solidFill>
            <a:srgbClr val="FFFFFF"/>
          </a:solidFill>
          <a:ln/>
        </p:spPr>
      </p:sp>
      <p:sp>
        <p:nvSpPr>
          <p:cNvPr id="199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54513"/>
            <a:ext cx="5029200" cy="41275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993704" y="878422"/>
            <a:ext cx="4838908" cy="31593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924" tIns="41962" rIns="83924" bIns="41962" anchor="ctr"/>
          <a:lstStyle/>
          <a:p>
            <a:endParaRPr lang="nl-NL"/>
          </a:p>
        </p:txBody>
      </p:sp>
      <p:sp>
        <p:nvSpPr>
          <p:cNvPr id="3706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8"/>
            <a:ext cx="4700653" cy="35191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nl-NL" dirty="0"/>
              <a:t>Irritatie werkt contraproductief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www.cabBollerman.nl</a:t>
            </a:r>
          </a:p>
        </p:txBody>
      </p:sp>
      <p:sp>
        <p:nvSpPr>
          <p:cNvPr id="3" name="Tijdelijke aanduiding voor ko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/>
              <a:t>Onderhandelen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2017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ECE8D-96E9-FD4A-A7C0-4B48003402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idx="11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0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>
          <a:xfrm>
            <a:off x="742951" y="6248401"/>
            <a:ext cx="206031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0D1D-D192-914D-BE73-DEEC5FC896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42950" y="1981201"/>
            <a:ext cx="4125781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3831" y="1981201"/>
            <a:ext cx="412578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>
          <a:xfrm>
            <a:off x="742951" y="6248401"/>
            <a:ext cx="206031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E730-0812-DB47-956D-63D297BA9B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3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idx="10"/>
          </p:nvPr>
        </p:nvSpPr>
        <p:spPr>
          <a:xfrm>
            <a:off x="742951" y="6248401"/>
            <a:ext cx="206031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idx="11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759A-C4C0-D84D-BBF7-8FBB09A46B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742951" y="6248401"/>
            <a:ext cx="206031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3DFE-7352-1F42-8ABE-D034EBF720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0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>
          <a:xfrm>
            <a:off x="742951" y="6248401"/>
            <a:ext cx="206031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6A26-AD6B-F54A-89AB-47E845A530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>
          <a:xfrm>
            <a:off x="742951" y="6248401"/>
            <a:ext cx="2060310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6DC9-F94D-1943-ABAD-802767A483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520" y="273633"/>
            <a:ext cx="8902920" cy="1134839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523" y="1604329"/>
            <a:ext cx="4375800" cy="4516314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20080" y="1604329"/>
            <a:ext cx="4377360" cy="4516314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0"/>
          </p:nvPr>
        </p:nvSpPr>
        <p:spPr>
          <a:xfrm>
            <a:off x="494520" y="6247380"/>
            <a:ext cx="2296320" cy="4622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>
          <a:xfrm>
            <a:off x="3388320" y="6247380"/>
            <a:ext cx="3129360" cy="462289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www.cabBollerman.nl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>
          <a:xfrm>
            <a:off x="7102680" y="6247380"/>
            <a:ext cx="2296320" cy="46228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249B19D-05B0-4845-9357-9A90B28FF52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87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694" y="128589"/>
            <a:ext cx="8120856" cy="14319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0"/>
          </p:nvPr>
        </p:nvSpPr>
        <p:spPr>
          <a:xfrm>
            <a:off x="495301" y="6245226"/>
            <a:ext cx="2307960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>
          <a:xfrm>
            <a:off x="3384551" y="6245226"/>
            <a:ext cx="3133460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>
          <a:xfrm>
            <a:off x="7099301" y="6245226"/>
            <a:ext cx="2307960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903F-C5C4-964E-99F4-B50564A76B8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1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2951" y="463551"/>
            <a:ext cx="841666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981201"/>
            <a:ext cx="8416660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45690" y="6403975"/>
            <a:ext cx="206031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5DF28C6-76CF-8942-956B-B4896FFF8E0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idx="3"/>
          </p:nvPr>
        </p:nvSpPr>
        <p:spPr>
          <a:xfrm>
            <a:off x="3384551" y="6400801"/>
            <a:ext cx="3133460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www.cabBollerman.nl</a:t>
            </a:r>
            <a:endParaRPr lang="en-US" dirty="0"/>
          </a:p>
        </p:txBody>
      </p:sp>
      <p:pic>
        <p:nvPicPr>
          <p:cNvPr id="6" name="Afbeelding 2" descr="CABlogo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0" y="0"/>
            <a:ext cx="448374" cy="34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 descr="CABlogo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25116"/>
            <a:ext cx="448374" cy="34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1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9" r:id="rId8"/>
    <p:sldLayoutId id="2147483760" r:id="rId9"/>
  </p:sldLayoutIdLst>
  <p:hf hdr="0" dt="0"/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chemeClr val="tx1"/>
          </a:solidFill>
          <a:latin typeface="Arial" charset="0"/>
          <a:ea typeface="MS Pゴシック" charset="0"/>
          <a:cs typeface="MS Pゴシック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chemeClr val="tx1"/>
          </a:solidFill>
          <a:latin typeface="Arial" charset="0"/>
          <a:ea typeface="MS Pゴシック" charset="0"/>
          <a:cs typeface="MS Pゴシック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chemeClr val="tx1"/>
          </a:solidFill>
          <a:latin typeface="Arial" charset="0"/>
          <a:ea typeface="MS Pゴシック" charset="0"/>
          <a:cs typeface="MS Pゴシック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chemeClr val="tx1"/>
          </a:solidFill>
          <a:latin typeface="Arial" charset="0"/>
          <a:ea typeface="MS Pゴシック" charset="0"/>
          <a:cs typeface="MS Pゴシック" charset="0"/>
        </a:defRPr>
      </a:lvl5pPr>
      <a:lvl6pPr marL="4572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rgbClr val="13124D"/>
          </a:solidFill>
          <a:latin typeface="Arial" charset="0"/>
          <a:ea typeface="MS Pゴシック" charset="0"/>
          <a:cs typeface="MS Pゴシック" charset="0"/>
        </a:defRPr>
      </a:lvl6pPr>
      <a:lvl7pPr marL="9144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rgbClr val="13124D"/>
          </a:solidFill>
          <a:latin typeface="Arial" charset="0"/>
          <a:ea typeface="MS Pゴシック" charset="0"/>
          <a:cs typeface="MS Pゴシック" charset="0"/>
        </a:defRPr>
      </a:lvl7pPr>
      <a:lvl8pPr marL="13716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rgbClr val="13124D"/>
          </a:solidFill>
          <a:latin typeface="Arial" charset="0"/>
          <a:ea typeface="MS Pゴシック" charset="0"/>
          <a:cs typeface="MS Pゴシック" charset="0"/>
        </a:defRPr>
      </a:lvl8pPr>
      <a:lvl9pPr marL="1828800" algn="ctr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13124D"/>
        </a:buClr>
        <a:buSzPct val="100000"/>
        <a:buFont typeface="Arial" charset="0"/>
        <a:defRPr sz="4400">
          <a:solidFill>
            <a:srgbClr val="13124D"/>
          </a:solidFill>
          <a:latin typeface="Arial" charset="0"/>
          <a:ea typeface="MS Pゴシック" charset="0"/>
          <a:cs typeface="MS Pゴシック" charset="0"/>
        </a:defRPr>
      </a:lvl9pPr>
    </p:titleStyle>
    <p:bodyStyle>
      <a:lvl1pPr marL="339725" indent="-339725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000">
          <a:solidFill>
            <a:srgbClr val="00003E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000">
          <a:solidFill>
            <a:srgbClr val="00003E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000">
          <a:solidFill>
            <a:srgbClr val="00003E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5000"/>
        </a:lnSpc>
        <a:spcBef>
          <a:spcPts val="500"/>
        </a:spcBef>
        <a:spcAft>
          <a:spcPct val="0"/>
        </a:spcAft>
        <a:buClr>
          <a:srgbClr val="00003E"/>
        </a:buClr>
        <a:buSzPct val="100000"/>
        <a:buFont typeface="Times New Roman" charset="0"/>
        <a:buChar char="•"/>
        <a:defRPr sz="2000">
          <a:solidFill>
            <a:srgbClr val="00003E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  <a:tab pos="8686800" algn="l"/>
                <a:tab pos="9410700" algn="l"/>
              </a:tabLst>
              <a:defRPr/>
            </a:pPr>
            <a:r>
              <a:rPr lang="en-US" sz="4400" dirty="0" err="1"/>
              <a:t>Onderhandelen</a:t>
            </a:r>
            <a:endParaRPr lang="en-US" sz="44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906000" cy="1752600"/>
          </a:xfrm>
        </p:spPr>
        <p:txBody>
          <a:bodyPr/>
          <a:lstStyle/>
          <a:p>
            <a:r>
              <a:rPr lang="nl-NL" sz="2800" dirty="0"/>
              <a:t>Spreker: Lucie Douwes Dekker</a:t>
            </a:r>
          </a:p>
          <a:p>
            <a:r>
              <a:rPr lang="nl-NL" sz="2800" dirty="0"/>
              <a:t>Communicatie Advies Bureau</a:t>
            </a:r>
          </a:p>
          <a:p>
            <a:r>
              <a:rPr lang="nl-NL" sz="2800" dirty="0"/>
              <a:t>Mr </a:t>
            </a:r>
            <a:r>
              <a:rPr lang="nl-NL" sz="2800" dirty="0" err="1"/>
              <a:t>JATh</a:t>
            </a:r>
            <a:r>
              <a:rPr lang="nl-NL" sz="2800" dirty="0"/>
              <a:t> Bollerman &amp; JL Douwes Dekker, arts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1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/>
              <a:t>NIET:</a:t>
            </a:r>
            <a:br>
              <a:rPr lang="en-GB" sz="4000" dirty="0"/>
            </a:br>
            <a:r>
              <a:rPr lang="en-GB" sz="4000" dirty="0" err="1"/>
              <a:t>Onderhandelen</a:t>
            </a:r>
            <a:r>
              <a:rPr lang="en-GB" sz="4000" dirty="0"/>
              <a:t> is </a:t>
            </a:r>
            <a:r>
              <a:rPr lang="en-GB" sz="4000" dirty="0" err="1"/>
              <a:t>een</a:t>
            </a:r>
            <a:r>
              <a:rPr lang="en-GB" sz="4000" dirty="0"/>
              <a:t> </a:t>
            </a:r>
            <a:r>
              <a:rPr lang="en-GB" sz="4000" dirty="0" err="1"/>
              <a:t>aanpak</a:t>
            </a:r>
            <a:r>
              <a:rPr lang="en-GB" sz="4000" dirty="0"/>
              <a:t> </a:t>
            </a:r>
            <a:r>
              <a:rPr lang="en-GB" sz="4000" dirty="0" err="1"/>
              <a:t>waarbij</a:t>
            </a:r>
            <a:r>
              <a:rPr lang="en-GB" sz="4000" dirty="0"/>
              <a:t> het de </a:t>
            </a:r>
            <a:r>
              <a:rPr lang="en-GB" sz="4000" dirty="0" err="1"/>
              <a:t>kunst</a:t>
            </a:r>
            <a:r>
              <a:rPr lang="en-GB" sz="4000" dirty="0"/>
              <a:t> is de </a:t>
            </a:r>
            <a:r>
              <a:rPr lang="en-GB" sz="4000" dirty="0" err="1"/>
              <a:t>ander</a:t>
            </a:r>
            <a:r>
              <a:rPr lang="en-GB" sz="4000" dirty="0"/>
              <a:t> </a:t>
            </a:r>
            <a:r>
              <a:rPr lang="en-GB" sz="4000" dirty="0" err="1"/>
              <a:t>akkoord</a:t>
            </a:r>
            <a:r>
              <a:rPr lang="en-GB" sz="4000" dirty="0"/>
              <a:t> </a:t>
            </a:r>
            <a:r>
              <a:rPr lang="en-GB" sz="4000" dirty="0" err="1"/>
              <a:t>te</a:t>
            </a:r>
            <a:r>
              <a:rPr lang="en-GB" sz="4000" dirty="0"/>
              <a:t> </a:t>
            </a:r>
            <a:r>
              <a:rPr lang="en-GB" sz="4000" dirty="0" err="1"/>
              <a:t>laten</a:t>
            </a:r>
            <a:r>
              <a:rPr lang="en-GB" sz="4000" dirty="0"/>
              <a:t> </a:t>
            </a:r>
            <a:r>
              <a:rPr lang="en-GB" sz="4000" dirty="0" err="1"/>
              <a:t>gaan</a:t>
            </a:r>
            <a:r>
              <a:rPr lang="en-GB" sz="4000" dirty="0"/>
              <a:t> met </a:t>
            </a:r>
            <a:r>
              <a:rPr lang="en-GB" sz="4000" dirty="0" err="1"/>
              <a:t>jouw</a:t>
            </a:r>
            <a:r>
              <a:rPr lang="en-GB" sz="4000" dirty="0"/>
              <a:t> </a:t>
            </a:r>
            <a:r>
              <a:rPr lang="en-GB" sz="4000" dirty="0" err="1"/>
              <a:t>standpunt</a:t>
            </a:r>
            <a:r>
              <a:rPr lang="en-GB" sz="4000" dirty="0"/>
              <a:t> met </a:t>
            </a:r>
            <a:r>
              <a:rPr lang="en-GB" sz="4000" dirty="0" err="1"/>
              <a:t>behulp</a:t>
            </a:r>
            <a:r>
              <a:rPr lang="en-GB" sz="4000" dirty="0"/>
              <a:t> van </a:t>
            </a:r>
            <a:r>
              <a:rPr lang="en-GB" sz="4000" dirty="0" err="1"/>
              <a:t>elke</a:t>
            </a:r>
            <a:r>
              <a:rPr lang="en-GB" sz="4000" dirty="0"/>
              <a:t> </a:t>
            </a:r>
            <a:r>
              <a:rPr lang="en-GB" sz="4000" dirty="0" err="1"/>
              <a:t>denkbare</a:t>
            </a:r>
            <a:r>
              <a:rPr lang="en-GB" sz="4000" dirty="0"/>
              <a:t> </a:t>
            </a:r>
            <a:r>
              <a:rPr lang="en-GB" sz="4000" dirty="0" err="1"/>
              <a:t>truc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000" dirty="0" err="1"/>
              <a:t>Trucs</a:t>
            </a:r>
            <a:r>
              <a:rPr lang="en-GB" sz="4000" dirty="0"/>
              <a:t>?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0D0D0D"/>
                </a:solidFill>
              </a:rPr>
              <a:t>Trucjes – Naïef onderhandelen?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nl-NL" sz="3600" dirty="0">
                <a:solidFill>
                  <a:srgbClr val="0D0D0D"/>
                </a:solidFill>
              </a:rPr>
              <a:t>Extreem overvragen</a:t>
            </a:r>
          </a:p>
          <a:p>
            <a:pPr marL="0" indent="0" eaLnBrk="1" hangingPunct="1">
              <a:buNone/>
              <a:defRPr/>
            </a:pPr>
            <a:r>
              <a:rPr lang="nl-NL" sz="3600" dirty="0">
                <a:solidFill>
                  <a:srgbClr val="0D0D0D"/>
                </a:solidFill>
              </a:rPr>
              <a:t>-  Emotionele manipulatie: kleineren &amp; </a:t>
            </a:r>
          </a:p>
          <a:p>
            <a:pPr marL="0" indent="0" eaLnBrk="1" hangingPunct="1">
              <a:buNone/>
              <a:defRPr/>
            </a:pPr>
            <a:r>
              <a:rPr lang="nl-NL" sz="3600" dirty="0">
                <a:solidFill>
                  <a:srgbClr val="0D0D0D"/>
                </a:solidFill>
              </a:rPr>
              <a:t>	vrienden onder elkaar</a:t>
            </a:r>
          </a:p>
          <a:p>
            <a:pPr marL="0" indent="0" eaLnBrk="1" hangingPunct="1">
              <a:buNone/>
              <a:defRPr/>
            </a:pPr>
            <a:r>
              <a:rPr lang="nl-NL" sz="3600" dirty="0">
                <a:solidFill>
                  <a:srgbClr val="0D0D0D"/>
                </a:solidFill>
              </a:rPr>
              <a:t>-	Het graf in prijzen</a:t>
            </a:r>
          </a:p>
          <a:p>
            <a:pPr eaLnBrk="1" hangingPunct="1">
              <a:buFontTx/>
              <a:buChar char="-"/>
              <a:defRPr/>
            </a:pPr>
            <a:r>
              <a:rPr lang="nl-NL" sz="3600" dirty="0">
                <a:solidFill>
                  <a:srgbClr val="0D0D0D"/>
                </a:solidFill>
              </a:rPr>
              <a:t>Geveinsde alternatief</a:t>
            </a:r>
          </a:p>
          <a:p>
            <a:pPr eaLnBrk="1" hangingPunct="1">
              <a:buFontTx/>
              <a:buChar char="-"/>
              <a:defRPr/>
            </a:pPr>
            <a:r>
              <a:rPr lang="nl-NL" sz="3600" dirty="0">
                <a:solidFill>
                  <a:srgbClr val="0D0D0D"/>
                </a:solidFill>
              </a:rPr>
              <a:t>Volgorde van bespreekpunten</a:t>
            </a:r>
          </a:p>
          <a:p>
            <a:pPr eaLnBrk="1" hangingPunct="1">
              <a:buFontTx/>
              <a:buChar char="-"/>
              <a:defRPr/>
            </a:pPr>
            <a:r>
              <a:rPr lang="nl-NL" sz="3600" dirty="0">
                <a:solidFill>
                  <a:srgbClr val="0D0D0D"/>
                </a:solidFill>
              </a:rPr>
              <a:t>Juridische slimmigheden</a:t>
            </a:r>
          </a:p>
          <a:p>
            <a:pPr eaLnBrk="1" hangingPunct="1">
              <a:defRPr/>
            </a:pPr>
            <a:endParaRPr lang="nl-NL" sz="3600" dirty="0">
              <a:solidFill>
                <a:srgbClr val="0D0D0D"/>
              </a:solidFill>
            </a:endParaRPr>
          </a:p>
          <a:p>
            <a:pPr marL="0" indent="0" eaLnBrk="1" hangingPunct="1">
              <a:buNone/>
              <a:defRPr/>
            </a:pPr>
            <a:endParaRPr lang="nl-NL" sz="3600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eaLnBrk="1" hangingPunct="1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Goede</a:t>
            </a:r>
            <a:r>
              <a:rPr lang="en-GB" dirty="0"/>
              <a:t> </a:t>
            </a:r>
            <a:r>
              <a:rPr lang="en-GB" dirty="0" err="1"/>
              <a:t>onderhandelaar</a:t>
            </a:r>
            <a:endParaRPr lang="en-GB" dirty="0">
              <a:solidFill>
                <a:srgbClr val="993366"/>
              </a:solidFill>
            </a:endParaRPr>
          </a:p>
        </p:txBody>
      </p:sp>
      <p:sp>
        <p:nvSpPr>
          <p:cNvPr id="2" name="Sub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Tx/>
              <a:buChar char="-"/>
              <a:defRPr/>
            </a:pPr>
            <a:r>
              <a:rPr lang="nl-NL" sz="3600" dirty="0"/>
              <a:t>Kent zichzelf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nl-NL" sz="3600" dirty="0"/>
              <a:t>Bereidt zich goed voor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nl-NL" sz="3600" dirty="0"/>
              <a:t>Denkt na over de methode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nl-NL" sz="3600" dirty="0"/>
              <a:t>Investeert in de relatie (LT zelfs KT)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nl-NL" sz="3600" dirty="0"/>
              <a:t>Beïnvloedt de machtsbalans</a:t>
            </a:r>
          </a:p>
          <a:p>
            <a:pPr marL="571500" indent="-571500" eaLnBrk="1" hangingPunct="1">
              <a:buFontTx/>
              <a:buChar char="-"/>
              <a:defRPr/>
            </a:pPr>
            <a:r>
              <a:rPr lang="nl-NL" sz="3600" dirty="0"/>
              <a:t>Kiest SMART doelstellingen </a:t>
            </a:r>
          </a:p>
          <a:p>
            <a:pPr eaLnBrk="1" hangingPunct="1"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SzPct val="45000"/>
              <a:tabLst>
                <a:tab pos="0" algn="l"/>
                <a:tab pos="425249" algn="l"/>
                <a:tab pos="852086" algn="l"/>
                <a:tab pos="1278921" algn="l"/>
                <a:tab pos="1705758" algn="l"/>
                <a:tab pos="2132593" algn="l"/>
                <a:tab pos="2559430" algn="l"/>
                <a:tab pos="2986265" algn="l"/>
                <a:tab pos="3413103" algn="l"/>
                <a:tab pos="3838353" algn="l"/>
                <a:tab pos="4265190" algn="l"/>
                <a:tab pos="4692024" algn="l"/>
                <a:tab pos="5118860" algn="l"/>
                <a:tab pos="5545697" algn="l"/>
                <a:tab pos="5972532" algn="l"/>
                <a:tab pos="6399369" algn="l"/>
                <a:tab pos="6826204" algn="l"/>
                <a:tab pos="7253040" algn="l"/>
                <a:tab pos="7679875" algn="l"/>
                <a:tab pos="8106713" algn="l"/>
                <a:tab pos="8533547" algn="l"/>
              </a:tabLst>
            </a:pPr>
            <a:r>
              <a:rPr lang="en-GB" dirty="0" err="1">
                <a:cs typeface="MS Pゴシック" charset="0"/>
              </a:rPr>
              <a:t>Persoonskenmerken</a:t>
            </a:r>
            <a:r>
              <a:rPr lang="en-GB" dirty="0">
                <a:cs typeface="MS Pゴシック" charset="0"/>
              </a:rPr>
              <a:t>, </a:t>
            </a:r>
            <a:r>
              <a:rPr lang="ja-JP" altLang="en-GB" dirty="0">
                <a:cs typeface="MS Pゴシック" charset="0"/>
              </a:rPr>
              <a:t>“</a:t>
            </a:r>
            <a:r>
              <a:rPr lang="en-GB" dirty="0">
                <a:cs typeface="MS Pゴシック" charset="0"/>
              </a:rPr>
              <a:t>Big 5</a:t>
            </a:r>
            <a:r>
              <a:rPr lang="ja-JP" altLang="en-GB" dirty="0">
                <a:cs typeface="MS Pゴシック" charset="0"/>
              </a:rPr>
              <a:t>”</a:t>
            </a:r>
            <a:br>
              <a:rPr lang="en-US" altLang="ja-JP" dirty="0">
                <a:cs typeface="MS Pゴシック" charset="0"/>
              </a:rPr>
            </a:br>
            <a:endParaRPr lang="en-GB" dirty="0">
              <a:cs typeface="MS Pゴシック" charset="0"/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4875" y="1249363"/>
            <a:ext cx="9001125" cy="5584825"/>
          </a:xfrm>
          <a:ln/>
        </p:spPr>
        <p:txBody>
          <a:bodyPr/>
          <a:lstStyle/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r>
              <a:rPr lang="en-GB" dirty="0"/>
              <a:t>1 																	100</a:t>
            </a:r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r>
              <a:rPr lang="en-GB" dirty="0"/>
              <a:t>Introvert												Extravert</a:t>
            </a:r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r>
              <a:rPr lang="en-GB" dirty="0" err="1"/>
              <a:t>Confronterend</a:t>
            </a:r>
            <a:r>
              <a:rPr lang="en-GB" dirty="0"/>
              <a:t>			 				 </a:t>
            </a:r>
            <a:r>
              <a:rPr lang="en-GB" dirty="0" err="1"/>
              <a:t>Conflictmijdend</a:t>
            </a: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r>
              <a:rPr lang="en-GB" dirty="0" err="1"/>
              <a:t>Hoofdlijnen</a:t>
            </a:r>
            <a:r>
              <a:rPr lang="en-GB" dirty="0"/>
              <a:t>									  Perfectionist</a:t>
            </a:r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r>
              <a:rPr lang="en-GB" dirty="0" err="1"/>
              <a:t>Bezorgd</a:t>
            </a:r>
            <a:r>
              <a:rPr lang="en-GB" dirty="0"/>
              <a:t>												</a:t>
            </a:r>
            <a:r>
              <a:rPr lang="en-GB" dirty="0" err="1"/>
              <a:t>Laconiek</a:t>
            </a: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r>
              <a:rPr lang="en-GB" dirty="0" err="1"/>
              <a:t>Behoudend</a:t>
            </a:r>
            <a:r>
              <a:rPr lang="en-GB" dirty="0"/>
              <a:t>				      				</a:t>
            </a:r>
            <a:r>
              <a:rPr lang="en-GB" dirty="0" err="1"/>
              <a:t>Veranderingen</a:t>
            </a:r>
            <a:endParaRPr lang="en-GB" dirty="0"/>
          </a:p>
          <a:p>
            <a:pPr marL="372887" indent="-271334">
              <a:lnSpc>
                <a:spcPct val="70000"/>
              </a:lnSpc>
              <a:buSzPct val="45000"/>
              <a:buNone/>
              <a:tabLst>
                <a:tab pos="372887" algn="l"/>
                <a:tab pos="772748" algn="l"/>
                <a:tab pos="1177370" algn="l"/>
                <a:tab pos="1583578" algn="l"/>
                <a:tab pos="1988200" algn="l"/>
                <a:tab pos="2394408" algn="l"/>
                <a:tab pos="2800617" algn="l"/>
                <a:tab pos="3205238" algn="l"/>
                <a:tab pos="3628898" algn="l"/>
                <a:tab pos="4016069" algn="l"/>
                <a:tab pos="4420690" algn="l"/>
                <a:tab pos="4826897" algn="l"/>
                <a:tab pos="5233106" algn="l"/>
                <a:tab pos="5637727" algn="l"/>
                <a:tab pos="6043937" algn="l"/>
                <a:tab pos="6451730" algn="l"/>
                <a:tab pos="6854766" algn="l"/>
                <a:tab pos="7260974" algn="l"/>
                <a:tab pos="7665596" algn="l"/>
                <a:tab pos="8071804" algn="l"/>
                <a:tab pos="8074978" algn="l"/>
                <a:tab pos="8479599" algn="l"/>
                <a:tab pos="8885807" algn="l"/>
                <a:tab pos="9292016" algn="l"/>
                <a:tab pos="9709331" algn="l"/>
                <a:tab pos="10102846" algn="l"/>
                <a:tab pos="10207572" algn="l"/>
                <a:tab pos="10209157" algn="l"/>
                <a:tab pos="10212331" algn="l"/>
                <a:tab pos="10215505" algn="l"/>
                <a:tab pos="10218679" algn="l"/>
                <a:tab pos="10221852" algn="l"/>
              </a:tabLst>
            </a:pPr>
            <a:endParaRPr lang="en-GB" b="1" dirty="0"/>
          </a:p>
        </p:txBody>
      </p:sp>
      <p:sp>
        <p:nvSpPr>
          <p:cNvPr id="369668" name="AutoShape 4"/>
          <p:cNvSpPr>
            <a:spLocks noChangeArrowheads="1"/>
          </p:cNvSpPr>
          <p:nvPr/>
        </p:nvSpPr>
        <p:spPr bwMode="auto">
          <a:xfrm>
            <a:off x="1298045" y="1361124"/>
            <a:ext cx="6721475" cy="230188"/>
          </a:xfrm>
          <a:prstGeom prst="leftRightArrow">
            <a:avLst>
              <a:gd name="adj1" fmla="val 50000"/>
              <a:gd name="adj2" fmla="val 581295"/>
            </a:avLst>
          </a:prstGeom>
          <a:solidFill>
            <a:srgbClr val="3333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97" tIns="45699" rIns="91397" bIns="45699" anchor="ctr"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BE63DFE-7352-1F42-8ABE-D034EBF720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65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www.cabBollerman.nl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04949-C212-DD4D-8BAC-80E43B03ECF9}" type="slidenum">
              <a:rPr lang="nl-NL"/>
              <a:pPr>
                <a:defRPr/>
              </a:pPr>
              <a:t>14</a:t>
            </a:fld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793106" y="1124745"/>
            <a:ext cx="46642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dirty="0" err="1">
                <a:solidFill>
                  <a:srgbClr val="01006F"/>
                </a:solidFill>
              </a:rPr>
              <a:t>Wie</a:t>
            </a:r>
            <a:r>
              <a:rPr lang="en-GB" sz="4400" dirty="0">
                <a:solidFill>
                  <a:srgbClr val="01006F"/>
                </a:solidFill>
              </a:rPr>
              <a:t> de </a:t>
            </a:r>
            <a:r>
              <a:rPr lang="en-GB" sz="4400" dirty="0" err="1">
                <a:solidFill>
                  <a:srgbClr val="01006F"/>
                </a:solidFill>
              </a:rPr>
              <a:t>meeste</a:t>
            </a:r>
            <a:r>
              <a:rPr lang="en-GB" sz="4400" dirty="0">
                <a:solidFill>
                  <a:srgbClr val="01006F"/>
                </a:solidFill>
              </a:rPr>
              <a:t> </a:t>
            </a:r>
            <a:r>
              <a:rPr lang="en-GB" sz="4400" dirty="0" err="1">
                <a:solidFill>
                  <a:srgbClr val="01006F"/>
                </a:solidFill>
              </a:rPr>
              <a:t>macht</a:t>
            </a:r>
            <a:r>
              <a:rPr lang="en-GB" sz="4400" dirty="0">
                <a:solidFill>
                  <a:srgbClr val="01006F"/>
                </a:solidFill>
              </a:rPr>
              <a:t> </a:t>
            </a:r>
            <a:r>
              <a:rPr lang="en-GB" sz="4400" dirty="0" err="1">
                <a:solidFill>
                  <a:srgbClr val="01006F"/>
                </a:solidFill>
              </a:rPr>
              <a:t>heeft</a:t>
            </a:r>
            <a:r>
              <a:rPr lang="en-GB" sz="4400" dirty="0">
                <a:solidFill>
                  <a:srgbClr val="01006F"/>
                </a:solidFill>
              </a:rPr>
              <a:t> </a:t>
            </a:r>
            <a:r>
              <a:rPr lang="en-GB" sz="4400" dirty="0" err="1">
                <a:solidFill>
                  <a:srgbClr val="01006F"/>
                </a:solidFill>
              </a:rPr>
              <a:t>bepaalt</a:t>
            </a:r>
            <a:r>
              <a:rPr lang="en-GB" sz="4400" dirty="0">
                <a:solidFill>
                  <a:srgbClr val="01006F"/>
                </a:solidFill>
              </a:rPr>
              <a:t> de </a:t>
            </a:r>
            <a:r>
              <a:rPr lang="en-GB" sz="4400" dirty="0" err="1">
                <a:solidFill>
                  <a:srgbClr val="01006F"/>
                </a:solidFill>
              </a:rPr>
              <a:t>uitkomst</a:t>
            </a:r>
            <a:r>
              <a:rPr lang="en-GB" sz="4400" dirty="0">
                <a:solidFill>
                  <a:srgbClr val="01006F"/>
                </a:solidFill>
              </a:rPr>
              <a:t>.</a:t>
            </a:r>
            <a:br>
              <a:rPr lang="en-GB" sz="4400" dirty="0">
                <a:solidFill>
                  <a:srgbClr val="01006F"/>
                </a:solidFill>
              </a:rPr>
            </a:br>
            <a:endParaRPr lang="en-GB" sz="4400" dirty="0">
              <a:solidFill>
                <a:srgbClr val="01006F"/>
              </a:solidFill>
            </a:endParaRPr>
          </a:p>
        </p:txBody>
      </p:sp>
      <p:pic>
        <p:nvPicPr>
          <p:cNvPr id="4" name="Afbeelding 3" descr="Straaten macht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/>
          <a:stretch/>
        </p:blipFill>
        <p:spPr>
          <a:xfrm>
            <a:off x="2289131" y="0"/>
            <a:ext cx="5471731" cy="73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02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Machtsbalans beïnvloeden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Times" charset="0"/>
              <a:buNone/>
              <a:defRPr/>
            </a:pPr>
            <a:r>
              <a:rPr lang="nl-NL" sz="3600" dirty="0"/>
              <a:t>Het vermogen invloed uit te kunnen oefenen op het gedrag van de ander</a:t>
            </a:r>
          </a:p>
          <a:p>
            <a:pPr eaLnBrk="1" hangingPunct="1">
              <a:defRPr/>
            </a:pPr>
            <a:r>
              <a:rPr lang="nl-NL" sz="3600" dirty="0"/>
              <a:t> Strepen / hiërarchisch</a:t>
            </a:r>
          </a:p>
          <a:p>
            <a:pPr eaLnBrk="1" hangingPunct="1">
              <a:defRPr/>
            </a:pPr>
            <a:r>
              <a:rPr lang="nl-NL" sz="3600" dirty="0"/>
              <a:t> Sanctie</a:t>
            </a:r>
          </a:p>
          <a:p>
            <a:pPr eaLnBrk="1" hangingPunct="1">
              <a:defRPr/>
            </a:pPr>
            <a:r>
              <a:rPr lang="nl-NL" sz="3600" dirty="0"/>
              <a:t> Deskundigheid</a:t>
            </a:r>
          </a:p>
          <a:p>
            <a:pPr eaLnBrk="1" hangingPunct="1">
              <a:defRPr/>
            </a:pPr>
            <a:r>
              <a:rPr lang="nl-NL" sz="3600" dirty="0"/>
              <a:t> Identificatie / voorbeeld</a:t>
            </a:r>
          </a:p>
          <a:p>
            <a:pPr eaLnBrk="1" hangingPunct="1">
              <a:defRPr/>
            </a:pPr>
            <a:r>
              <a:rPr lang="nl-NL" sz="3600" dirty="0"/>
              <a:t> Argumentatie</a:t>
            </a:r>
            <a:endParaRPr lang="nl-NL" sz="3600" b="1" dirty="0"/>
          </a:p>
          <a:p>
            <a:pPr eaLnBrk="1" hangingPunct="1">
              <a:defRPr/>
            </a:pPr>
            <a:endParaRPr lang="nl-NL" sz="36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Onderhandelen</a:t>
            </a:r>
            <a:r>
              <a:rPr lang="en-GB" dirty="0"/>
              <a:t> is: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 anchor="ctr"/>
          <a:lstStyle/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/>
              <a:t>65% </a:t>
            </a:r>
            <a:r>
              <a:rPr lang="en-GB" b="1" dirty="0" err="1"/>
              <a:t>goed</a:t>
            </a:r>
            <a:r>
              <a:rPr lang="en-GB" b="1" dirty="0"/>
              <a:t> </a:t>
            </a:r>
            <a:r>
              <a:rPr lang="en-GB" b="1" dirty="0" err="1"/>
              <a:t>luisteren</a:t>
            </a:r>
            <a:endParaRPr lang="en-GB" b="1" dirty="0"/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/>
              <a:t>	4 </a:t>
            </a:r>
            <a:r>
              <a:rPr lang="en-GB" dirty="0" err="1"/>
              <a:t>niveaus</a:t>
            </a:r>
            <a:r>
              <a:rPr lang="en-GB" dirty="0"/>
              <a:t>, non-</a:t>
            </a:r>
            <a:r>
              <a:rPr lang="en-GB" dirty="0" err="1"/>
              <a:t>verbaal</a:t>
            </a:r>
            <a:r>
              <a:rPr lang="en-GB" dirty="0"/>
              <a:t>!</a:t>
            </a:r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wat</a:t>
            </a:r>
            <a:r>
              <a:rPr lang="en-GB" dirty="0"/>
              <a:t> </a:t>
            </a:r>
            <a:r>
              <a:rPr lang="en-GB" dirty="0" err="1"/>
              <a:t>zegt</a:t>
            </a:r>
            <a:r>
              <a:rPr lang="en-GB" dirty="0"/>
              <a:t> de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niet</a:t>
            </a:r>
            <a:endParaRPr lang="en-GB" dirty="0"/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op in</a:t>
            </a:r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</a:t>
            </a:r>
            <a:r>
              <a:rPr lang="en-GB" dirty="0" err="1"/>
              <a:t>beantwoordt</a:t>
            </a:r>
            <a:r>
              <a:rPr lang="en-GB" dirty="0"/>
              <a:t>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niet</a:t>
            </a:r>
            <a:endParaRPr lang="en-GB" dirty="0"/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dirty="0"/>
          </a:p>
          <a:p>
            <a:pPr marL="0" indent="0" algn="ctr"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/>
              <a:t>35% </a:t>
            </a:r>
            <a:r>
              <a:rPr lang="en-GB" b="1" dirty="0" err="1"/>
              <a:t>duidelijk</a:t>
            </a:r>
            <a:r>
              <a:rPr lang="en-GB" b="1" dirty="0"/>
              <a:t> </a:t>
            </a:r>
            <a:r>
              <a:rPr lang="en-GB" b="1" dirty="0" err="1"/>
              <a:t>formuleren</a:t>
            </a:r>
            <a:endParaRPr lang="en-GB" b="1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2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Oval 3"/>
          <p:cNvSpPr>
            <a:spLocks noChangeArrowheads="1"/>
          </p:cNvSpPr>
          <p:nvPr/>
        </p:nvSpPr>
        <p:spPr bwMode="auto">
          <a:xfrm>
            <a:off x="1364602" y="1268760"/>
            <a:ext cx="1859095" cy="12827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nl-NL" sz="4400" b="1" dirty="0">
                <a:solidFill>
                  <a:srgbClr val="004071"/>
                </a:solidFill>
                <a:latin typeface="Times New Roman" charset="0"/>
                <a:cs typeface="+mn-cs"/>
              </a:rPr>
              <a:t>B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5797419" y="1225550"/>
            <a:ext cx="3264165" cy="2190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nl-NL" sz="3600" b="1" dirty="0">
                <a:solidFill>
                  <a:schemeClr val="tx2"/>
                </a:solidFill>
                <a:cs typeface="+mn-cs"/>
              </a:rPr>
              <a:t>Inhoud</a:t>
            </a:r>
          </a:p>
          <a:p>
            <a:pPr algn="ctr" eaLnBrk="0" hangingPunct="0">
              <a:defRPr/>
            </a:pPr>
            <a:r>
              <a:rPr lang="nl-NL" sz="3600" b="1" dirty="0">
                <a:solidFill>
                  <a:schemeClr val="tx2"/>
                </a:solidFill>
                <a:cs typeface="+mn-cs"/>
              </a:rPr>
              <a:t>Relatie</a:t>
            </a:r>
          </a:p>
          <a:p>
            <a:pPr algn="ctr" eaLnBrk="0" hangingPunct="0">
              <a:defRPr/>
            </a:pPr>
            <a:r>
              <a:rPr lang="nl-NL" sz="3600" b="1" dirty="0">
                <a:solidFill>
                  <a:schemeClr val="tx2"/>
                </a:solidFill>
                <a:cs typeface="+mn-cs"/>
              </a:rPr>
              <a:t>Bedoeling</a:t>
            </a:r>
          </a:p>
          <a:p>
            <a:pPr algn="ctr" eaLnBrk="0" hangingPunct="0">
              <a:defRPr/>
            </a:pPr>
            <a:r>
              <a:rPr lang="nl-NL" sz="3600" b="1" dirty="0">
                <a:solidFill>
                  <a:schemeClr val="tx2"/>
                </a:solidFill>
                <a:cs typeface="+mn-cs"/>
              </a:rPr>
              <a:t>Gevoel</a:t>
            </a: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7161213" y="3594101"/>
            <a:ext cx="536575" cy="1304925"/>
          </a:xfrm>
          <a:prstGeom prst="downArrow">
            <a:avLst>
              <a:gd name="adj1" fmla="val 50000"/>
              <a:gd name="adj2" fmla="val 131743"/>
            </a:avLst>
          </a:prstGeom>
          <a:solidFill>
            <a:srgbClr val="00407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6591183" y="5013177"/>
            <a:ext cx="1750748" cy="1119187"/>
          </a:xfrm>
          <a:prstGeom prst="triangle">
            <a:avLst>
              <a:gd name="adj" fmla="val 49995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nl-NL" sz="4400" i="1" dirty="0">
                <a:solidFill>
                  <a:srgbClr val="004071"/>
                </a:solidFill>
                <a:latin typeface="Bradley Hand ITC" charset="0"/>
                <a:cs typeface="+mn-cs"/>
              </a:rPr>
              <a:t>b</a:t>
            </a:r>
          </a:p>
        </p:txBody>
      </p:sp>
      <p:sp>
        <p:nvSpPr>
          <p:cNvPr id="133127" name="Freeform 7"/>
          <p:cNvSpPr>
            <a:spLocks/>
          </p:cNvSpPr>
          <p:nvPr/>
        </p:nvSpPr>
        <p:spPr bwMode="auto">
          <a:xfrm>
            <a:off x="5393267" y="3673476"/>
            <a:ext cx="3743987" cy="220663"/>
          </a:xfrm>
          <a:custGeom>
            <a:avLst/>
            <a:gdLst>
              <a:gd name="T0" fmla="*/ 0 w 2359"/>
              <a:gd name="T1" fmla="*/ 111 h 139"/>
              <a:gd name="T2" fmla="*/ 43 w 2359"/>
              <a:gd name="T3" fmla="*/ 46 h 139"/>
              <a:gd name="T4" fmla="*/ 108 w 2359"/>
              <a:gd name="T5" fmla="*/ 31 h 139"/>
              <a:gd name="T6" fmla="*/ 203 w 2359"/>
              <a:gd name="T7" fmla="*/ 15 h 139"/>
              <a:gd name="T8" fmla="*/ 268 w 2359"/>
              <a:gd name="T9" fmla="*/ 15 h 139"/>
              <a:gd name="T10" fmla="*/ 365 w 2359"/>
              <a:gd name="T11" fmla="*/ 0 h 139"/>
              <a:gd name="T12" fmla="*/ 460 w 2359"/>
              <a:gd name="T13" fmla="*/ 0 h 139"/>
              <a:gd name="T14" fmla="*/ 525 w 2359"/>
              <a:gd name="T15" fmla="*/ 15 h 139"/>
              <a:gd name="T16" fmla="*/ 621 w 2359"/>
              <a:gd name="T17" fmla="*/ 61 h 139"/>
              <a:gd name="T18" fmla="*/ 654 w 2359"/>
              <a:gd name="T19" fmla="*/ 92 h 139"/>
              <a:gd name="T20" fmla="*/ 718 w 2359"/>
              <a:gd name="T21" fmla="*/ 138 h 139"/>
              <a:gd name="T22" fmla="*/ 783 w 2359"/>
              <a:gd name="T23" fmla="*/ 138 h 139"/>
              <a:gd name="T24" fmla="*/ 878 w 2359"/>
              <a:gd name="T25" fmla="*/ 138 h 139"/>
              <a:gd name="T26" fmla="*/ 943 w 2359"/>
              <a:gd name="T27" fmla="*/ 122 h 139"/>
              <a:gd name="T28" fmla="*/ 1007 w 2359"/>
              <a:gd name="T29" fmla="*/ 76 h 139"/>
              <a:gd name="T30" fmla="*/ 1072 w 2359"/>
              <a:gd name="T31" fmla="*/ 46 h 139"/>
              <a:gd name="T32" fmla="*/ 1167 w 2359"/>
              <a:gd name="T33" fmla="*/ 15 h 139"/>
              <a:gd name="T34" fmla="*/ 1264 w 2359"/>
              <a:gd name="T35" fmla="*/ 15 h 139"/>
              <a:gd name="T36" fmla="*/ 1361 w 2359"/>
              <a:gd name="T37" fmla="*/ 15 h 139"/>
              <a:gd name="T38" fmla="*/ 1456 w 2359"/>
              <a:gd name="T39" fmla="*/ 31 h 139"/>
              <a:gd name="T40" fmla="*/ 1521 w 2359"/>
              <a:gd name="T41" fmla="*/ 46 h 139"/>
              <a:gd name="T42" fmla="*/ 1618 w 2359"/>
              <a:gd name="T43" fmla="*/ 76 h 139"/>
              <a:gd name="T44" fmla="*/ 1650 w 2359"/>
              <a:gd name="T45" fmla="*/ 107 h 139"/>
              <a:gd name="T46" fmla="*/ 1745 w 2359"/>
              <a:gd name="T47" fmla="*/ 122 h 139"/>
              <a:gd name="T48" fmla="*/ 1810 w 2359"/>
              <a:gd name="T49" fmla="*/ 122 h 139"/>
              <a:gd name="T50" fmla="*/ 1907 w 2359"/>
              <a:gd name="T51" fmla="*/ 92 h 139"/>
              <a:gd name="T52" fmla="*/ 1938 w 2359"/>
              <a:gd name="T53" fmla="*/ 61 h 139"/>
              <a:gd name="T54" fmla="*/ 2035 w 2359"/>
              <a:gd name="T55" fmla="*/ 31 h 139"/>
              <a:gd name="T56" fmla="*/ 2067 w 2359"/>
              <a:gd name="T57" fmla="*/ 0 h 139"/>
              <a:gd name="T58" fmla="*/ 2162 w 2359"/>
              <a:gd name="T59" fmla="*/ 0 h 139"/>
              <a:gd name="T60" fmla="*/ 2227 w 2359"/>
              <a:gd name="T61" fmla="*/ 15 h 139"/>
              <a:gd name="T62" fmla="*/ 2324 w 2359"/>
              <a:gd name="T63" fmla="*/ 76 h 139"/>
              <a:gd name="T64" fmla="*/ 2324 w 2359"/>
              <a:gd name="T65" fmla="*/ 107 h 139"/>
              <a:gd name="T66" fmla="*/ 2358 w 2359"/>
              <a:gd name="T67" fmla="*/ 111 h 139"/>
              <a:gd name="T68" fmla="*/ 2288 w 2359"/>
              <a:gd name="T69" fmla="*/ 11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59" h="139">
                <a:moveTo>
                  <a:pt x="0" y="111"/>
                </a:moveTo>
                <a:lnTo>
                  <a:pt x="43" y="46"/>
                </a:lnTo>
                <a:lnTo>
                  <a:pt x="108" y="31"/>
                </a:lnTo>
                <a:lnTo>
                  <a:pt x="203" y="15"/>
                </a:lnTo>
                <a:lnTo>
                  <a:pt x="268" y="15"/>
                </a:lnTo>
                <a:lnTo>
                  <a:pt x="365" y="0"/>
                </a:lnTo>
                <a:lnTo>
                  <a:pt x="460" y="0"/>
                </a:lnTo>
                <a:lnTo>
                  <a:pt x="525" y="15"/>
                </a:lnTo>
                <a:lnTo>
                  <a:pt x="621" y="61"/>
                </a:lnTo>
                <a:lnTo>
                  <a:pt x="654" y="92"/>
                </a:lnTo>
                <a:lnTo>
                  <a:pt x="718" y="138"/>
                </a:lnTo>
                <a:lnTo>
                  <a:pt x="783" y="138"/>
                </a:lnTo>
                <a:lnTo>
                  <a:pt x="878" y="138"/>
                </a:lnTo>
                <a:lnTo>
                  <a:pt x="943" y="122"/>
                </a:lnTo>
                <a:lnTo>
                  <a:pt x="1007" y="76"/>
                </a:lnTo>
                <a:lnTo>
                  <a:pt x="1072" y="46"/>
                </a:lnTo>
                <a:lnTo>
                  <a:pt x="1167" y="15"/>
                </a:lnTo>
                <a:lnTo>
                  <a:pt x="1264" y="15"/>
                </a:lnTo>
                <a:lnTo>
                  <a:pt x="1361" y="15"/>
                </a:lnTo>
                <a:lnTo>
                  <a:pt x="1456" y="31"/>
                </a:lnTo>
                <a:lnTo>
                  <a:pt x="1521" y="46"/>
                </a:lnTo>
                <a:lnTo>
                  <a:pt x="1618" y="76"/>
                </a:lnTo>
                <a:lnTo>
                  <a:pt x="1650" y="107"/>
                </a:lnTo>
                <a:lnTo>
                  <a:pt x="1745" y="122"/>
                </a:lnTo>
                <a:lnTo>
                  <a:pt x="1810" y="122"/>
                </a:lnTo>
                <a:lnTo>
                  <a:pt x="1907" y="92"/>
                </a:lnTo>
                <a:lnTo>
                  <a:pt x="1938" y="61"/>
                </a:lnTo>
                <a:lnTo>
                  <a:pt x="2035" y="31"/>
                </a:lnTo>
                <a:lnTo>
                  <a:pt x="2067" y="0"/>
                </a:lnTo>
                <a:lnTo>
                  <a:pt x="2162" y="0"/>
                </a:lnTo>
                <a:lnTo>
                  <a:pt x="2227" y="15"/>
                </a:lnTo>
                <a:lnTo>
                  <a:pt x="2324" y="76"/>
                </a:lnTo>
                <a:lnTo>
                  <a:pt x="2324" y="107"/>
                </a:lnTo>
                <a:lnTo>
                  <a:pt x="2358" y="111"/>
                </a:lnTo>
                <a:lnTo>
                  <a:pt x="2288" y="11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>
            <a:off x="5613400" y="3778250"/>
            <a:ext cx="3743987" cy="222250"/>
          </a:xfrm>
          <a:custGeom>
            <a:avLst/>
            <a:gdLst>
              <a:gd name="T0" fmla="*/ 0 w 2358"/>
              <a:gd name="T1" fmla="*/ 112 h 140"/>
              <a:gd name="T2" fmla="*/ 43 w 2358"/>
              <a:gd name="T3" fmla="*/ 46 h 140"/>
              <a:gd name="T4" fmla="*/ 108 w 2358"/>
              <a:gd name="T5" fmla="*/ 31 h 140"/>
              <a:gd name="T6" fmla="*/ 203 w 2358"/>
              <a:gd name="T7" fmla="*/ 15 h 140"/>
              <a:gd name="T8" fmla="*/ 268 w 2358"/>
              <a:gd name="T9" fmla="*/ 15 h 140"/>
              <a:gd name="T10" fmla="*/ 365 w 2358"/>
              <a:gd name="T11" fmla="*/ 0 h 140"/>
              <a:gd name="T12" fmla="*/ 460 w 2358"/>
              <a:gd name="T13" fmla="*/ 0 h 140"/>
              <a:gd name="T14" fmla="*/ 525 w 2358"/>
              <a:gd name="T15" fmla="*/ 15 h 140"/>
              <a:gd name="T16" fmla="*/ 621 w 2358"/>
              <a:gd name="T17" fmla="*/ 61 h 140"/>
              <a:gd name="T18" fmla="*/ 654 w 2358"/>
              <a:gd name="T19" fmla="*/ 93 h 140"/>
              <a:gd name="T20" fmla="*/ 717 w 2358"/>
              <a:gd name="T21" fmla="*/ 139 h 140"/>
              <a:gd name="T22" fmla="*/ 782 w 2358"/>
              <a:gd name="T23" fmla="*/ 139 h 140"/>
              <a:gd name="T24" fmla="*/ 878 w 2358"/>
              <a:gd name="T25" fmla="*/ 139 h 140"/>
              <a:gd name="T26" fmla="*/ 943 w 2358"/>
              <a:gd name="T27" fmla="*/ 123 h 140"/>
              <a:gd name="T28" fmla="*/ 1006 w 2358"/>
              <a:gd name="T29" fmla="*/ 77 h 140"/>
              <a:gd name="T30" fmla="*/ 1071 w 2358"/>
              <a:gd name="T31" fmla="*/ 46 h 140"/>
              <a:gd name="T32" fmla="*/ 1166 w 2358"/>
              <a:gd name="T33" fmla="*/ 15 h 140"/>
              <a:gd name="T34" fmla="*/ 1263 w 2358"/>
              <a:gd name="T35" fmla="*/ 15 h 140"/>
              <a:gd name="T36" fmla="*/ 1360 w 2358"/>
              <a:gd name="T37" fmla="*/ 15 h 140"/>
              <a:gd name="T38" fmla="*/ 1455 w 2358"/>
              <a:gd name="T39" fmla="*/ 31 h 140"/>
              <a:gd name="T40" fmla="*/ 1520 w 2358"/>
              <a:gd name="T41" fmla="*/ 46 h 140"/>
              <a:gd name="T42" fmla="*/ 1617 w 2358"/>
              <a:gd name="T43" fmla="*/ 77 h 140"/>
              <a:gd name="T44" fmla="*/ 1649 w 2358"/>
              <a:gd name="T45" fmla="*/ 108 h 140"/>
              <a:gd name="T46" fmla="*/ 1744 w 2358"/>
              <a:gd name="T47" fmla="*/ 123 h 140"/>
              <a:gd name="T48" fmla="*/ 1809 w 2358"/>
              <a:gd name="T49" fmla="*/ 123 h 140"/>
              <a:gd name="T50" fmla="*/ 1906 w 2358"/>
              <a:gd name="T51" fmla="*/ 93 h 140"/>
              <a:gd name="T52" fmla="*/ 1938 w 2358"/>
              <a:gd name="T53" fmla="*/ 61 h 140"/>
              <a:gd name="T54" fmla="*/ 2034 w 2358"/>
              <a:gd name="T55" fmla="*/ 31 h 140"/>
              <a:gd name="T56" fmla="*/ 2066 w 2358"/>
              <a:gd name="T57" fmla="*/ 0 h 140"/>
              <a:gd name="T58" fmla="*/ 2162 w 2358"/>
              <a:gd name="T59" fmla="*/ 0 h 140"/>
              <a:gd name="T60" fmla="*/ 2227 w 2358"/>
              <a:gd name="T61" fmla="*/ 15 h 140"/>
              <a:gd name="T62" fmla="*/ 2323 w 2358"/>
              <a:gd name="T63" fmla="*/ 77 h 140"/>
              <a:gd name="T64" fmla="*/ 2323 w 2358"/>
              <a:gd name="T65" fmla="*/ 108 h 140"/>
              <a:gd name="T66" fmla="*/ 2357 w 2358"/>
              <a:gd name="T67" fmla="*/ 112 h 140"/>
              <a:gd name="T68" fmla="*/ 2287 w 2358"/>
              <a:gd name="T69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58" h="140">
                <a:moveTo>
                  <a:pt x="0" y="112"/>
                </a:moveTo>
                <a:lnTo>
                  <a:pt x="43" y="46"/>
                </a:lnTo>
                <a:lnTo>
                  <a:pt x="108" y="31"/>
                </a:lnTo>
                <a:lnTo>
                  <a:pt x="203" y="15"/>
                </a:lnTo>
                <a:lnTo>
                  <a:pt x="268" y="15"/>
                </a:lnTo>
                <a:lnTo>
                  <a:pt x="365" y="0"/>
                </a:lnTo>
                <a:lnTo>
                  <a:pt x="460" y="0"/>
                </a:lnTo>
                <a:lnTo>
                  <a:pt x="525" y="15"/>
                </a:lnTo>
                <a:lnTo>
                  <a:pt x="621" y="61"/>
                </a:lnTo>
                <a:lnTo>
                  <a:pt x="654" y="93"/>
                </a:lnTo>
                <a:lnTo>
                  <a:pt x="717" y="139"/>
                </a:lnTo>
                <a:lnTo>
                  <a:pt x="782" y="139"/>
                </a:lnTo>
                <a:lnTo>
                  <a:pt x="878" y="139"/>
                </a:lnTo>
                <a:lnTo>
                  <a:pt x="943" y="123"/>
                </a:lnTo>
                <a:lnTo>
                  <a:pt x="1006" y="77"/>
                </a:lnTo>
                <a:lnTo>
                  <a:pt x="1071" y="46"/>
                </a:lnTo>
                <a:lnTo>
                  <a:pt x="1166" y="15"/>
                </a:lnTo>
                <a:lnTo>
                  <a:pt x="1263" y="15"/>
                </a:lnTo>
                <a:lnTo>
                  <a:pt x="1360" y="15"/>
                </a:lnTo>
                <a:lnTo>
                  <a:pt x="1455" y="31"/>
                </a:lnTo>
                <a:lnTo>
                  <a:pt x="1520" y="46"/>
                </a:lnTo>
                <a:lnTo>
                  <a:pt x="1617" y="77"/>
                </a:lnTo>
                <a:lnTo>
                  <a:pt x="1649" y="108"/>
                </a:lnTo>
                <a:lnTo>
                  <a:pt x="1744" y="123"/>
                </a:lnTo>
                <a:lnTo>
                  <a:pt x="1809" y="123"/>
                </a:lnTo>
                <a:lnTo>
                  <a:pt x="1906" y="93"/>
                </a:lnTo>
                <a:lnTo>
                  <a:pt x="1938" y="61"/>
                </a:lnTo>
                <a:lnTo>
                  <a:pt x="2034" y="31"/>
                </a:lnTo>
                <a:lnTo>
                  <a:pt x="2066" y="0"/>
                </a:lnTo>
                <a:lnTo>
                  <a:pt x="2162" y="0"/>
                </a:lnTo>
                <a:lnTo>
                  <a:pt x="2227" y="15"/>
                </a:lnTo>
                <a:lnTo>
                  <a:pt x="2323" y="77"/>
                </a:lnTo>
                <a:lnTo>
                  <a:pt x="2323" y="108"/>
                </a:lnTo>
                <a:lnTo>
                  <a:pt x="2357" y="112"/>
                </a:lnTo>
                <a:lnTo>
                  <a:pt x="2287" y="11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>
            <a:off x="5833533" y="3884613"/>
            <a:ext cx="3743987" cy="220662"/>
          </a:xfrm>
          <a:custGeom>
            <a:avLst/>
            <a:gdLst>
              <a:gd name="T0" fmla="*/ 0 w 2358"/>
              <a:gd name="T1" fmla="*/ 111 h 139"/>
              <a:gd name="T2" fmla="*/ 43 w 2358"/>
              <a:gd name="T3" fmla="*/ 46 h 139"/>
              <a:gd name="T4" fmla="*/ 108 w 2358"/>
              <a:gd name="T5" fmla="*/ 31 h 139"/>
              <a:gd name="T6" fmla="*/ 203 w 2358"/>
              <a:gd name="T7" fmla="*/ 15 h 139"/>
              <a:gd name="T8" fmla="*/ 268 w 2358"/>
              <a:gd name="T9" fmla="*/ 15 h 139"/>
              <a:gd name="T10" fmla="*/ 365 w 2358"/>
              <a:gd name="T11" fmla="*/ 0 h 139"/>
              <a:gd name="T12" fmla="*/ 460 w 2358"/>
              <a:gd name="T13" fmla="*/ 0 h 139"/>
              <a:gd name="T14" fmla="*/ 525 w 2358"/>
              <a:gd name="T15" fmla="*/ 15 h 139"/>
              <a:gd name="T16" fmla="*/ 621 w 2358"/>
              <a:gd name="T17" fmla="*/ 61 h 139"/>
              <a:gd name="T18" fmla="*/ 654 w 2358"/>
              <a:gd name="T19" fmla="*/ 92 h 139"/>
              <a:gd name="T20" fmla="*/ 717 w 2358"/>
              <a:gd name="T21" fmla="*/ 138 h 139"/>
              <a:gd name="T22" fmla="*/ 782 w 2358"/>
              <a:gd name="T23" fmla="*/ 138 h 139"/>
              <a:gd name="T24" fmla="*/ 878 w 2358"/>
              <a:gd name="T25" fmla="*/ 138 h 139"/>
              <a:gd name="T26" fmla="*/ 943 w 2358"/>
              <a:gd name="T27" fmla="*/ 122 h 139"/>
              <a:gd name="T28" fmla="*/ 1006 w 2358"/>
              <a:gd name="T29" fmla="*/ 76 h 139"/>
              <a:gd name="T30" fmla="*/ 1071 w 2358"/>
              <a:gd name="T31" fmla="*/ 46 h 139"/>
              <a:gd name="T32" fmla="*/ 1166 w 2358"/>
              <a:gd name="T33" fmla="*/ 15 h 139"/>
              <a:gd name="T34" fmla="*/ 1263 w 2358"/>
              <a:gd name="T35" fmla="*/ 15 h 139"/>
              <a:gd name="T36" fmla="*/ 1360 w 2358"/>
              <a:gd name="T37" fmla="*/ 15 h 139"/>
              <a:gd name="T38" fmla="*/ 1455 w 2358"/>
              <a:gd name="T39" fmla="*/ 31 h 139"/>
              <a:gd name="T40" fmla="*/ 1520 w 2358"/>
              <a:gd name="T41" fmla="*/ 46 h 139"/>
              <a:gd name="T42" fmla="*/ 1617 w 2358"/>
              <a:gd name="T43" fmla="*/ 76 h 139"/>
              <a:gd name="T44" fmla="*/ 1649 w 2358"/>
              <a:gd name="T45" fmla="*/ 107 h 139"/>
              <a:gd name="T46" fmla="*/ 1744 w 2358"/>
              <a:gd name="T47" fmla="*/ 122 h 139"/>
              <a:gd name="T48" fmla="*/ 1809 w 2358"/>
              <a:gd name="T49" fmla="*/ 122 h 139"/>
              <a:gd name="T50" fmla="*/ 1906 w 2358"/>
              <a:gd name="T51" fmla="*/ 92 h 139"/>
              <a:gd name="T52" fmla="*/ 1938 w 2358"/>
              <a:gd name="T53" fmla="*/ 61 h 139"/>
              <a:gd name="T54" fmla="*/ 2034 w 2358"/>
              <a:gd name="T55" fmla="*/ 31 h 139"/>
              <a:gd name="T56" fmla="*/ 2066 w 2358"/>
              <a:gd name="T57" fmla="*/ 0 h 139"/>
              <a:gd name="T58" fmla="*/ 2162 w 2358"/>
              <a:gd name="T59" fmla="*/ 0 h 139"/>
              <a:gd name="T60" fmla="*/ 2227 w 2358"/>
              <a:gd name="T61" fmla="*/ 15 h 139"/>
              <a:gd name="T62" fmla="*/ 2323 w 2358"/>
              <a:gd name="T63" fmla="*/ 76 h 139"/>
              <a:gd name="T64" fmla="*/ 2323 w 2358"/>
              <a:gd name="T65" fmla="*/ 107 h 139"/>
              <a:gd name="T66" fmla="*/ 2357 w 2358"/>
              <a:gd name="T67" fmla="*/ 111 h 139"/>
              <a:gd name="T68" fmla="*/ 2287 w 2358"/>
              <a:gd name="T69" fmla="*/ 11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58" h="139">
                <a:moveTo>
                  <a:pt x="0" y="111"/>
                </a:moveTo>
                <a:lnTo>
                  <a:pt x="43" y="46"/>
                </a:lnTo>
                <a:lnTo>
                  <a:pt x="108" y="31"/>
                </a:lnTo>
                <a:lnTo>
                  <a:pt x="203" y="15"/>
                </a:lnTo>
                <a:lnTo>
                  <a:pt x="268" y="15"/>
                </a:lnTo>
                <a:lnTo>
                  <a:pt x="365" y="0"/>
                </a:lnTo>
                <a:lnTo>
                  <a:pt x="460" y="0"/>
                </a:lnTo>
                <a:lnTo>
                  <a:pt x="525" y="15"/>
                </a:lnTo>
                <a:lnTo>
                  <a:pt x="621" y="61"/>
                </a:lnTo>
                <a:lnTo>
                  <a:pt x="654" y="92"/>
                </a:lnTo>
                <a:lnTo>
                  <a:pt x="717" y="138"/>
                </a:lnTo>
                <a:lnTo>
                  <a:pt x="782" y="138"/>
                </a:lnTo>
                <a:lnTo>
                  <a:pt x="878" y="138"/>
                </a:lnTo>
                <a:lnTo>
                  <a:pt x="943" y="122"/>
                </a:lnTo>
                <a:lnTo>
                  <a:pt x="1006" y="76"/>
                </a:lnTo>
                <a:lnTo>
                  <a:pt x="1071" y="46"/>
                </a:lnTo>
                <a:lnTo>
                  <a:pt x="1166" y="15"/>
                </a:lnTo>
                <a:lnTo>
                  <a:pt x="1263" y="15"/>
                </a:lnTo>
                <a:lnTo>
                  <a:pt x="1360" y="15"/>
                </a:lnTo>
                <a:lnTo>
                  <a:pt x="1455" y="31"/>
                </a:lnTo>
                <a:lnTo>
                  <a:pt x="1520" y="46"/>
                </a:lnTo>
                <a:lnTo>
                  <a:pt x="1617" y="76"/>
                </a:lnTo>
                <a:lnTo>
                  <a:pt x="1649" y="107"/>
                </a:lnTo>
                <a:lnTo>
                  <a:pt x="1744" y="122"/>
                </a:lnTo>
                <a:lnTo>
                  <a:pt x="1809" y="122"/>
                </a:lnTo>
                <a:lnTo>
                  <a:pt x="1906" y="92"/>
                </a:lnTo>
                <a:lnTo>
                  <a:pt x="1938" y="61"/>
                </a:lnTo>
                <a:lnTo>
                  <a:pt x="2034" y="31"/>
                </a:lnTo>
                <a:lnTo>
                  <a:pt x="2066" y="0"/>
                </a:lnTo>
                <a:lnTo>
                  <a:pt x="2162" y="0"/>
                </a:lnTo>
                <a:lnTo>
                  <a:pt x="2227" y="15"/>
                </a:lnTo>
                <a:lnTo>
                  <a:pt x="2323" y="76"/>
                </a:lnTo>
                <a:lnTo>
                  <a:pt x="2323" y="107"/>
                </a:lnTo>
                <a:lnTo>
                  <a:pt x="2357" y="111"/>
                </a:lnTo>
                <a:lnTo>
                  <a:pt x="2287" y="11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30" name="Freeform 10"/>
          <p:cNvSpPr>
            <a:spLocks/>
          </p:cNvSpPr>
          <p:nvPr/>
        </p:nvSpPr>
        <p:spPr bwMode="auto">
          <a:xfrm>
            <a:off x="6053667" y="3989388"/>
            <a:ext cx="3743987" cy="222250"/>
          </a:xfrm>
          <a:custGeom>
            <a:avLst/>
            <a:gdLst>
              <a:gd name="T0" fmla="*/ 0 w 2359"/>
              <a:gd name="T1" fmla="*/ 112 h 140"/>
              <a:gd name="T2" fmla="*/ 43 w 2359"/>
              <a:gd name="T3" fmla="*/ 46 h 140"/>
              <a:gd name="T4" fmla="*/ 108 w 2359"/>
              <a:gd name="T5" fmla="*/ 31 h 140"/>
              <a:gd name="T6" fmla="*/ 203 w 2359"/>
              <a:gd name="T7" fmla="*/ 15 h 140"/>
              <a:gd name="T8" fmla="*/ 268 w 2359"/>
              <a:gd name="T9" fmla="*/ 15 h 140"/>
              <a:gd name="T10" fmla="*/ 365 w 2359"/>
              <a:gd name="T11" fmla="*/ 0 h 140"/>
              <a:gd name="T12" fmla="*/ 460 w 2359"/>
              <a:gd name="T13" fmla="*/ 0 h 140"/>
              <a:gd name="T14" fmla="*/ 525 w 2359"/>
              <a:gd name="T15" fmla="*/ 15 h 140"/>
              <a:gd name="T16" fmla="*/ 621 w 2359"/>
              <a:gd name="T17" fmla="*/ 61 h 140"/>
              <a:gd name="T18" fmla="*/ 654 w 2359"/>
              <a:gd name="T19" fmla="*/ 93 h 140"/>
              <a:gd name="T20" fmla="*/ 718 w 2359"/>
              <a:gd name="T21" fmla="*/ 139 h 140"/>
              <a:gd name="T22" fmla="*/ 783 w 2359"/>
              <a:gd name="T23" fmla="*/ 139 h 140"/>
              <a:gd name="T24" fmla="*/ 878 w 2359"/>
              <a:gd name="T25" fmla="*/ 139 h 140"/>
              <a:gd name="T26" fmla="*/ 943 w 2359"/>
              <a:gd name="T27" fmla="*/ 123 h 140"/>
              <a:gd name="T28" fmla="*/ 1007 w 2359"/>
              <a:gd name="T29" fmla="*/ 77 h 140"/>
              <a:gd name="T30" fmla="*/ 1072 w 2359"/>
              <a:gd name="T31" fmla="*/ 46 h 140"/>
              <a:gd name="T32" fmla="*/ 1167 w 2359"/>
              <a:gd name="T33" fmla="*/ 15 h 140"/>
              <a:gd name="T34" fmla="*/ 1264 w 2359"/>
              <a:gd name="T35" fmla="*/ 15 h 140"/>
              <a:gd name="T36" fmla="*/ 1361 w 2359"/>
              <a:gd name="T37" fmla="*/ 15 h 140"/>
              <a:gd name="T38" fmla="*/ 1456 w 2359"/>
              <a:gd name="T39" fmla="*/ 31 h 140"/>
              <a:gd name="T40" fmla="*/ 1521 w 2359"/>
              <a:gd name="T41" fmla="*/ 46 h 140"/>
              <a:gd name="T42" fmla="*/ 1618 w 2359"/>
              <a:gd name="T43" fmla="*/ 77 h 140"/>
              <a:gd name="T44" fmla="*/ 1650 w 2359"/>
              <a:gd name="T45" fmla="*/ 108 h 140"/>
              <a:gd name="T46" fmla="*/ 1745 w 2359"/>
              <a:gd name="T47" fmla="*/ 123 h 140"/>
              <a:gd name="T48" fmla="*/ 1810 w 2359"/>
              <a:gd name="T49" fmla="*/ 123 h 140"/>
              <a:gd name="T50" fmla="*/ 1907 w 2359"/>
              <a:gd name="T51" fmla="*/ 93 h 140"/>
              <a:gd name="T52" fmla="*/ 1938 w 2359"/>
              <a:gd name="T53" fmla="*/ 61 h 140"/>
              <a:gd name="T54" fmla="*/ 2035 w 2359"/>
              <a:gd name="T55" fmla="*/ 31 h 140"/>
              <a:gd name="T56" fmla="*/ 2067 w 2359"/>
              <a:gd name="T57" fmla="*/ 0 h 140"/>
              <a:gd name="T58" fmla="*/ 2162 w 2359"/>
              <a:gd name="T59" fmla="*/ 0 h 140"/>
              <a:gd name="T60" fmla="*/ 2227 w 2359"/>
              <a:gd name="T61" fmla="*/ 15 h 140"/>
              <a:gd name="T62" fmla="*/ 2324 w 2359"/>
              <a:gd name="T63" fmla="*/ 77 h 140"/>
              <a:gd name="T64" fmla="*/ 2324 w 2359"/>
              <a:gd name="T65" fmla="*/ 108 h 140"/>
              <a:gd name="T66" fmla="*/ 2358 w 2359"/>
              <a:gd name="T67" fmla="*/ 112 h 140"/>
              <a:gd name="T68" fmla="*/ 2288 w 2359"/>
              <a:gd name="T69" fmla="*/ 1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59" h="140">
                <a:moveTo>
                  <a:pt x="0" y="112"/>
                </a:moveTo>
                <a:lnTo>
                  <a:pt x="43" y="46"/>
                </a:lnTo>
                <a:lnTo>
                  <a:pt x="108" y="31"/>
                </a:lnTo>
                <a:lnTo>
                  <a:pt x="203" y="15"/>
                </a:lnTo>
                <a:lnTo>
                  <a:pt x="268" y="15"/>
                </a:lnTo>
                <a:lnTo>
                  <a:pt x="365" y="0"/>
                </a:lnTo>
                <a:lnTo>
                  <a:pt x="460" y="0"/>
                </a:lnTo>
                <a:lnTo>
                  <a:pt x="525" y="15"/>
                </a:lnTo>
                <a:lnTo>
                  <a:pt x="621" y="61"/>
                </a:lnTo>
                <a:lnTo>
                  <a:pt x="654" y="93"/>
                </a:lnTo>
                <a:lnTo>
                  <a:pt x="718" y="139"/>
                </a:lnTo>
                <a:lnTo>
                  <a:pt x="783" y="139"/>
                </a:lnTo>
                <a:lnTo>
                  <a:pt x="878" y="139"/>
                </a:lnTo>
                <a:lnTo>
                  <a:pt x="943" y="123"/>
                </a:lnTo>
                <a:lnTo>
                  <a:pt x="1007" y="77"/>
                </a:lnTo>
                <a:lnTo>
                  <a:pt x="1072" y="46"/>
                </a:lnTo>
                <a:lnTo>
                  <a:pt x="1167" y="15"/>
                </a:lnTo>
                <a:lnTo>
                  <a:pt x="1264" y="15"/>
                </a:lnTo>
                <a:lnTo>
                  <a:pt x="1361" y="15"/>
                </a:lnTo>
                <a:lnTo>
                  <a:pt x="1456" y="31"/>
                </a:lnTo>
                <a:lnTo>
                  <a:pt x="1521" y="46"/>
                </a:lnTo>
                <a:lnTo>
                  <a:pt x="1618" y="77"/>
                </a:lnTo>
                <a:lnTo>
                  <a:pt x="1650" y="108"/>
                </a:lnTo>
                <a:lnTo>
                  <a:pt x="1745" y="123"/>
                </a:lnTo>
                <a:lnTo>
                  <a:pt x="1810" y="123"/>
                </a:lnTo>
                <a:lnTo>
                  <a:pt x="1907" y="93"/>
                </a:lnTo>
                <a:lnTo>
                  <a:pt x="1938" y="61"/>
                </a:lnTo>
                <a:lnTo>
                  <a:pt x="2035" y="31"/>
                </a:lnTo>
                <a:lnTo>
                  <a:pt x="2067" y="0"/>
                </a:lnTo>
                <a:lnTo>
                  <a:pt x="2162" y="0"/>
                </a:lnTo>
                <a:lnTo>
                  <a:pt x="2227" y="15"/>
                </a:lnTo>
                <a:lnTo>
                  <a:pt x="2324" y="77"/>
                </a:lnTo>
                <a:lnTo>
                  <a:pt x="2324" y="108"/>
                </a:lnTo>
                <a:lnTo>
                  <a:pt x="2358" y="112"/>
                </a:lnTo>
                <a:lnTo>
                  <a:pt x="2288" y="11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584515" y="3140968"/>
            <a:ext cx="5393267" cy="404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4400" b="1" u="sng" dirty="0">
                <a:cs typeface="+mn-cs"/>
              </a:rPr>
              <a:t>Filters: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3600" dirty="0">
                <a:cs typeface="+mn-cs"/>
              </a:rPr>
              <a:t>Emoties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3600" dirty="0">
                <a:cs typeface="+mn-cs"/>
              </a:rPr>
              <a:t>Macht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nl-NL" sz="3600" dirty="0">
                <a:cs typeface="+mn-cs"/>
              </a:rPr>
              <a:t>Vooroordelen</a:t>
            </a:r>
          </a:p>
          <a:p>
            <a:pPr eaLnBrk="0" hangingPunct="0">
              <a:spcBef>
                <a:spcPct val="50000"/>
              </a:spcBef>
              <a:defRPr/>
            </a:pPr>
            <a:endParaRPr lang="nl-NL" sz="4400" b="1" u="sng" dirty="0">
              <a:cs typeface="+mn-cs"/>
            </a:endParaRPr>
          </a:p>
        </p:txBody>
      </p:sp>
      <p:sp>
        <p:nvSpPr>
          <p:cNvPr id="133132" name="AutoShape 12"/>
          <p:cNvSpPr>
            <a:spLocks noChangeArrowheads="1"/>
          </p:cNvSpPr>
          <p:nvPr/>
        </p:nvSpPr>
        <p:spPr bwMode="auto">
          <a:xfrm>
            <a:off x="3436144" y="1758950"/>
            <a:ext cx="2271845" cy="368300"/>
          </a:xfrm>
          <a:prstGeom prst="rightArrow">
            <a:avLst>
              <a:gd name="adj1" fmla="val 50000"/>
              <a:gd name="adj2" fmla="val 28472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02060"/>
              </a:solidFill>
              <a:cs typeface="+mn-cs"/>
            </a:endParaRPr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5790539" y="1752600"/>
            <a:ext cx="32005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5790539" y="2286000"/>
            <a:ext cx="32005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>
            <a:off x="5790539" y="2895600"/>
            <a:ext cx="32005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Communicatie</a:t>
            </a:r>
            <a:br>
              <a:rPr lang="nl-N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BE63DFE-7352-1F42-8ABE-D034EBF7209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4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lnSpc>
                <a:spcPct val="81000"/>
              </a:lnSpc>
              <a:buSzPct val="45000"/>
              <a:buFont typeface="Wingding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Gezichtsuitdrukking</a:t>
            </a:r>
            <a:br>
              <a:rPr lang="en-GB" dirty="0"/>
            </a:br>
            <a:endParaRPr lang="en-GB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www.cabBollerman.nl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69B8-3ABB-9B4A-BC1F-650B72BC2213}" type="slidenum">
              <a:rPr lang="en-GB"/>
              <a:pPr>
                <a:defRPr/>
              </a:pPr>
              <a:t>18</a:t>
            </a:fld>
            <a:endParaRPr lang="en-GB"/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698629"/>
            <a:ext cx="7075488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4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60452" y="0"/>
            <a:ext cx="74295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590677" y="488950"/>
            <a:ext cx="6369050" cy="581025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65250" y="77788"/>
            <a:ext cx="6897688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GB" sz="6600" b="1" dirty="0">
                <a:solidFill>
                  <a:srgbClr val="000080"/>
                </a:solidFill>
                <a:latin typeface="Apple Chancery" charset="0"/>
              </a:rPr>
              <a:t>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endParaRPr lang="en-GB" sz="4800" b="1" dirty="0">
              <a:solidFill>
                <a:srgbClr val="000080"/>
              </a:solidFill>
              <a:latin typeface="Apple Chancery" charset="0"/>
              <a:cs typeface="Arial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Je  </a:t>
            </a:r>
            <a:r>
              <a:rPr lang="en-GB" sz="6600" b="1" dirty="0" err="1">
                <a:solidFill>
                  <a:srgbClr val="000080"/>
                </a:solidFill>
                <a:latin typeface="Apple Chancery" charset="0"/>
                <a:cs typeface="Arial" charset="0"/>
              </a:rPr>
              <a:t>hebt</a:t>
            </a: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 maar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1 </a:t>
            </a:r>
            <a:r>
              <a:rPr lang="en-GB" sz="6600" b="1" dirty="0" err="1">
                <a:solidFill>
                  <a:srgbClr val="000080"/>
                </a:solidFill>
                <a:latin typeface="Apple Chancery" charset="0"/>
                <a:cs typeface="Arial" charset="0"/>
              </a:rPr>
              <a:t>kans</a:t>
            </a: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op </a:t>
            </a:r>
            <a:r>
              <a:rPr lang="en-GB" sz="6600" b="1" dirty="0" err="1">
                <a:solidFill>
                  <a:srgbClr val="000080"/>
                </a:solidFill>
                <a:latin typeface="Apple Chancery" charset="0"/>
                <a:cs typeface="Arial" charset="0"/>
              </a:rPr>
              <a:t>een</a:t>
            </a: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en-GB" sz="6600" b="1" dirty="0">
                <a:solidFill>
                  <a:srgbClr val="000080"/>
                </a:solidFill>
                <a:latin typeface="Apple Chancery" charset="0"/>
                <a:cs typeface="Arial" charset="0"/>
              </a:rPr>
              <a:t>1e </a:t>
            </a:r>
            <a:r>
              <a:rPr lang="en-GB" sz="6600" b="1" dirty="0" err="1">
                <a:solidFill>
                  <a:srgbClr val="000080"/>
                </a:solidFill>
                <a:latin typeface="Apple Chancery" charset="0"/>
                <a:cs typeface="Arial" charset="0"/>
              </a:rPr>
              <a:t>indruk</a:t>
            </a:r>
            <a:endParaRPr lang="en-GB" sz="6600" b="1" dirty="0">
              <a:solidFill>
                <a:srgbClr val="000080"/>
              </a:solidFill>
              <a:latin typeface="Apple Chancery" charset="0"/>
              <a:cs typeface="Arial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CCAFB-A061-AC4D-A71C-F268A8010CC7}" type="slidenum">
              <a:rPr lang="nl-NL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554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Arial" charset="0"/>
              </a:rPr>
              <a:t>Disclosure</a:t>
            </a:r>
            <a:r>
              <a:rPr lang="nl-NL" dirty="0">
                <a:latin typeface="Arial" charset="0"/>
              </a:rPr>
              <a:t> belangen spreker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8584" y="2348880"/>
            <a:ext cx="8112962" cy="3672408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/>
              <a:t>Belangenverstrengeling (potentiële)		Geen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Voor bijeenkomst mogelijk relevante relaties </a:t>
            </a:r>
          </a:p>
          <a:p>
            <a:pPr marL="0" indent="0">
              <a:buNone/>
            </a:pPr>
            <a:r>
              <a:rPr lang="nl-NL" sz="2800" dirty="0"/>
              <a:t>met bedrijven:</a:t>
            </a:r>
          </a:p>
          <a:p>
            <a:pPr lvl="1"/>
            <a:r>
              <a:rPr lang="nl-NL" sz="2400" dirty="0"/>
              <a:t>Sponsoring of onderzoeksgeld						</a:t>
            </a:r>
            <a:r>
              <a:rPr lang="nl-NL" sz="2400" dirty="0" err="1"/>
              <a:t>nvt</a:t>
            </a:r>
            <a:endParaRPr lang="nl-NL" sz="2400" dirty="0"/>
          </a:p>
          <a:p>
            <a:pPr lvl="1"/>
            <a:r>
              <a:rPr lang="nl-NL" sz="2400" dirty="0"/>
              <a:t>Honorarium of andere (financiële) vergoeding	</a:t>
            </a:r>
            <a:r>
              <a:rPr lang="nl-NL" sz="2400" dirty="0" err="1"/>
              <a:t>nvt</a:t>
            </a:r>
            <a:endParaRPr lang="nl-NL" sz="2400" dirty="0"/>
          </a:p>
          <a:p>
            <a:pPr lvl="1"/>
            <a:r>
              <a:rPr lang="nl-NL" sz="2400" dirty="0"/>
              <a:t>Aandeelhouder										</a:t>
            </a:r>
            <a:r>
              <a:rPr lang="nl-NL" sz="2400" dirty="0" err="1"/>
              <a:t>nvt</a:t>
            </a:r>
            <a:r>
              <a:rPr lang="nl-NL" sz="2400" dirty="0"/>
              <a:t> </a:t>
            </a:r>
          </a:p>
          <a:p>
            <a:pPr lvl="1"/>
            <a:r>
              <a:rPr lang="nl-NL" sz="2400" dirty="0"/>
              <a:t>Andere relatie, namelijk…							</a:t>
            </a:r>
            <a:r>
              <a:rPr lang="nl-NL" sz="2400" dirty="0" err="1"/>
              <a:t>nvt</a:t>
            </a:r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5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60452" y="0"/>
            <a:ext cx="74295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1590677" y="488950"/>
            <a:ext cx="6369050" cy="57150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70065" y="484192"/>
            <a:ext cx="619125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en-GB" sz="5400" b="1">
                <a:solidFill>
                  <a:srgbClr val="000080"/>
                </a:solidFill>
                <a:latin typeface="Apple Chancery" charset="0"/>
                <a:cs typeface="Arial" charset="0"/>
              </a:rPr>
              <a:t>Bij</a:t>
            </a:r>
          </a:p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en-GB" sz="5400" b="1">
                <a:solidFill>
                  <a:srgbClr val="000080"/>
                </a:solidFill>
                <a:latin typeface="Apple Chancery" charset="0"/>
                <a:cs typeface="Arial" charset="0"/>
              </a:rPr>
              <a:t>spanningen</a:t>
            </a:r>
          </a:p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en-GB" sz="5400" b="1">
                <a:solidFill>
                  <a:srgbClr val="000080"/>
                </a:solidFill>
                <a:latin typeface="Apple Chancery" charset="0"/>
                <a:cs typeface="Arial" charset="0"/>
              </a:rPr>
              <a:t>wordt gedrag</a:t>
            </a:r>
          </a:p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en-GB" sz="5400" b="1">
                <a:solidFill>
                  <a:srgbClr val="000080"/>
                </a:solidFill>
                <a:latin typeface="Apple Chancery" charset="0"/>
                <a:cs typeface="Arial" charset="0"/>
              </a:rPr>
              <a:t>vaak negatief ge</a:t>
            </a:r>
            <a:r>
              <a:rPr lang="en-GB" sz="5400" b="1">
                <a:solidFill>
                  <a:srgbClr val="000080"/>
                </a:solidFill>
                <a:latin typeface="Apple Chancery" charset="0"/>
                <a:cs typeface="Apple Chancery" charset="0"/>
              </a:rPr>
              <a:t>ïnterpreteerd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393CD-CAF1-E144-85A7-E5FE7AD0B01D}" type="slidenum">
              <a:rPr lang="nl-NL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947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85487" tIns="44453" rIns="85487" bIns="44453">
            <a:noAutofit/>
          </a:bodyPr>
          <a:lstStyle/>
          <a:p>
            <a:pPr>
              <a:lnSpc>
                <a:spcPct val="87000"/>
              </a:lnSpc>
              <a:buClrTx/>
              <a:tabLst>
                <a:tab pos="0" algn="l"/>
                <a:tab pos="425249" algn="l"/>
                <a:tab pos="852086" algn="l"/>
                <a:tab pos="1278921" algn="l"/>
                <a:tab pos="1705758" algn="l"/>
                <a:tab pos="2132593" algn="l"/>
                <a:tab pos="2559430" algn="l"/>
                <a:tab pos="2986265" algn="l"/>
                <a:tab pos="3413103" algn="l"/>
                <a:tab pos="3838353" algn="l"/>
                <a:tab pos="4265190" algn="l"/>
                <a:tab pos="4692024" algn="l"/>
                <a:tab pos="5118860" algn="l"/>
                <a:tab pos="5545697" algn="l"/>
                <a:tab pos="5972532" algn="l"/>
                <a:tab pos="6399369" algn="l"/>
                <a:tab pos="6826204" algn="l"/>
                <a:tab pos="7253040" algn="l"/>
                <a:tab pos="7679875" algn="l"/>
                <a:tab pos="8106713" algn="l"/>
                <a:tab pos="8533547" algn="l"/>
              </a:tabLst>
            </a:pPr>
            <a:r>
              <a:rPr lang="en-GB" b="1" dirty="0" err="1">
                <a:solidFill>
                  <a:srgbClr val="000000"/>
                </a:solidFill>
              </a:rPr>
              <a:t>Ga</a:t>
            </a:r>
            <a:r>
              <a:rPr lang="en-GB" b="1" dirty="0">
                <a:solidFill>
                  <a:srgbClr val="000000"/>
                </a:solidFill>
              </a:rPr>
              <a:t> van het </a:t>
            </a:r>
            <a:r>
              <a:rPr lang="en-GB" b="1" dirty="0" err="1">
                <a:solidFill>
                  <a:srgbClr val="000000"/>
                </a:solidFill>
              </a:rPr>
              <a:t>positieve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>
                <a:solidFill>
                  <a:srgbClr val="000000"/>
                </a:solidFill>
              </a:rPr>
              <a:t>uit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b="1" dirty="0" err="1">
                <a:solidFill>
                  <a:srgbClr val="000000"/>
                </a:solidFill>
              </a:rPr>
              <a:t>totdat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br>
              <a:rPr lang="en-GB" b="1" dirty="0">
                <a:solidFill>
                  <a:srgbClr val="000000"/>
                </a:solidFill>
              </a:rPr>
            </a:br>
            <a:r>
              <a:rPr lang="en-GB" b="1" dirty="0">
                <a:solidFill>
                  <a:srgbClr val="000000"/>
                </a:solidFill>
              </a:rPr>
              <a:t>het </a:t>
            </a:r>
            <a:r>
              <a:rPr lang="en-GB" b="1" dirty="0" err="1">
                <a:solidFill>
                  <a:srgbClr val="000000"/>
                </a:solidFill>
              </a:rPr>
              <a:t>tegendeel</a:t>
            </a:r>
            <a:r>
              <a:rPr lang="en-GB" b="1" dirty="0">
                <a:solidFill>
                  <a:srgbClr val="000000"/>
                </a:solidFill>
              </a:rPr>
              <a:t> is </a:t>
            </a:r>
            <a:r>
              <a:rPr lang="en-GB" b="1" dirty="0" err="1">
                <a:solidFill>
                  <a:srgbClr val="000000"/>
                </a:solidFill>
              </a:rPr>
              <a:t>bewezen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www.cabBollerman.nl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  <a:p>
            <a:pPr>
              <a:defRPr/>
            </a:pPr>
            <a:fld id="{CEA657FF-1BC5-4F40-A526-BF60340AA5F8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5040313"/>
            <a:ext cx="9906000" cy="1754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5487" tIns="44453" rIns="85487" bIns="44453"/>
          <a:lstStyle/>
          <a:p>
            <a:pPr marL="184063" lvl="1" indent="0" algn="ctr">
              <a:lnSpc>
                <a:spcPct val="97000"/>
              </a:lnSpc>
              <a:spcBef>
                <a:spcPts val="763"/>
              </a:spcBef>
              <a:buClrTx/>
              <a:buSzPct val="45000"/>
              <a:buNone/>
              <a:tabLst>
                <a:tab pos="364953" algn="l"/>
                <a:tab pos="464918" algn="l"/>
                <a:tab pos="891754" algn="l"/>
                <a:tab pos="1318591" algn="l"/>
                <a:tab pos="1743840" algn="l"/>
                <a:tab pos="2170676" algn="l"/>
                <a:tab pos="2597513" algn="l"/>
                <a:tab pos="3024349" algn="l"/>
                <a:tab pos="3451186" algn="l"/>
                <a:tab pos="3878020" algn="l"/>
                <a:tab pos="4304857" algn="l"/>
                <a:tab pos="4731694" algn="l"/>
                <a:tab pos="5158529" algn="l"/>
                <a:tab pos="5585365" algn="l"/>
                <a:tab pos="6012202" algn="l"/>
                <a:tab pos="6439036" algn="l"/>
                <a:tab pos="6865873" algn="l"/>
                <a:tab pos="7292710" algn="l"/>
                <a:tab pos="7719543" algn="l"/>
                <a:tab pos="8146382" algn="l"/>
                <a:tab pos="8571631" algn="l"/>
                <a:tab pos="8938173" algn="l"/>
              </a:tabLst>
            </a:pPr>
            <a:r>
              <a:rPr lang="en-GB" sz="3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GB" sz="4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</a:t>
            </a:r>
            <a:r>
              <a:rPr lang="en-GB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</a:t>
            </a:r>
            <a:r>
              <a:rPr lang="en-GB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GB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‘</a:t>
            </a:r>
            <a:r>
              <a:rPr lang="en-GB" sz="4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roze</a:t>
            </a:r>
            <a:r>
              <a:rPr lang="en-GB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bril</a:t>
            </a:r>
            <a:r>
              <a:rPr lang="ja-JP" altLang="en-GB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GB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</a:t>
            </a:r>
          </a:p>
        </p:txBody>
      </p:sp>
      <p:sp>
        <p:nvSpPr>
          <p:cNvPr id="367620" name="Oval 4"/>
          <p:cNvSpPr>
            <a:spLocks noChangeArrowheads="1"/>
          </p:cNvSpPr>
          <p:nvPr/>
        </p:nvSpPr>
        <p:spPr bwMode="auto">
          <a:xfrm>
            <a:off x="4095753" y="3600454"/>
            <a:ext cx="1171575" cy="900113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97" tIns="45699" rIns="91397" bIns="45699" anchor="ctr"/>
          <a:lstStyle/>
          <a:p>
            <a:endParaRPr lang="nl-NL"/>
          </a:p>
        </p:txBody>
      </p:sp>
      <p:sp>
        <p:nvSpPr>
          <p:cNvPr id="367621" name="Oval 5"/>
          <p:cNvSpPr>
            <a:spLocks noChangeArrowheads="1"/>
          </p:cNvSpPr>
          <p:nvPr/>
        </p:nvSpPr>
        <p:spPr bwMode="auto">
          <a:xfrm>
            <a:off x="5459414" y="3600454"/>
            <a:ext cx="1171575" cy="900113"/>
          </a:xfrm>
          <a:prstGeom prst="ellipse">
            <a:avLst/>
          </a:prstGeom>
          <a:solidFill>
            <a:srgbClr val="FF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97" tIns="45699" rIns="91397" bIns="45699" anchor="ctr"/>
          <a:lstStyle/>
          <a:p>
            <a:endParaRPr lang="nl-NL"/>
          </a:p>
        </p:txBody>
      </p:sp>
      <p:sp>
        <p:nvSpPr>
          <p:cNvPr id="367622" name="Line 6"/>
          <p:cNvSpPr>
            <a:spLocks noChangeShapeType="1"/>
          </p:cNvSpPr>
          <p:nvPr/>
        </p:nvSpPr>
        <p:spPr bwMode="auto">
          <a:xfrm>
            <a:off x="5264150" y="3959225"/>
            <a:ext cx="388938" cy="1588"/>
          </a:xfrm>
          <a:prstGeom prst="line">
            <a:avLst/>
          </a:prstGeom>
          <a:noFill/>
          <a:ln w="360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97" tIns="45699" rIns="91397" bIns="45699"/>
          <a:lstStyle/>
          <a:p>
            <a:endParaRPr lang="nl-NL"/>
          </a:p>
        </p:txBody>
      </p:sp>
      <p:sp>
        <p:nvSpPr>
          <p:cNvPr id="367623" name="Line 7"/>
          <p:cNvSpPr>
            <a:spLocks noChangeShapeType="1"/>
          </p:cNvSpPr>
          <p:nvPr/>
        </p:nvSpPr>
        <p:spPr bwMode="auto">
          <a:xfrm flipV="1">
            <a:off x="4848240" y="2706711"/>
            <a:ext cx="2339975" cy="979487"/>
          </a:xfrm>
          <a:prstGeom prst="line">
            <a:avLst/>
          </a:prstGeom>
          <a:noFill/>
          <a:ln w="360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97" tIns="45699" rIns="91397" bIns="45699"/>
          <a:lstStyle/>
          <a:p>
            <a:endParaRPr lang="nl-NL"/>
          </a:p>
        </p:txBody>
      </p:sp>
      <p:sp>
        <p:nvSpPr>
          <p:cNvPr id="367624" name="Line 8"/>
          <p:cNvSpPr>
            <a:spLocks noChangeShapeType="1"/>
          </p:cNvSpPr>
          <p:nvPr/>
        </p:nvSpPr>
        <p:spPr bwMode="auto">
          <a:xfrm flipV="1">
            <a:off x="6238890" y="3200411"/>
            <a:ext cx="2339975" cy="981075"/>
          </a:xfrm>
          <a:prstGeom prst="line">
            <a:avLst/>
          </a:prstGeom>
          <a:noFill/>
          <a:ln w="360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97" tIns="45699" rIns="91397" bIns="45699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609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60452" y="0"/>
            <a:ext cx="74295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nl-NL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1590677" y="488950"/>
            <a:ext cx="6369050" cy="57150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70065" y="0"/>
            <a:ext cx="6191250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endParaRPr lang="en-GB" sz="5400" b="1">
              <a:solidFill>
                <a:srgbClr val="000080"/>
              </a:solidFill>
              <a:latin typeface="Apple Chancery" charset="0"/>
              <a:cs typeface="Arial" charset="0"/>
            </a:endParaRPr>
          </a:p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en-GB" sz="5400" b="1">
                <a:solidFill>
                  <a:srgbClr val="000080"/>
                </a:solidFill>
                <a:latin typeface="Apple Chancery" charset="0"/>
                <a:cs typeface="Arial" charset="0"/>
              </a:rPr>
              <a:t>Als je bang </a:t>
            </a:r>
          </a:p>
          <a:p>
            <a:pPr algn="ctr" hangingPunct="1">
              <a:lnSpc>
                <a:spcPct val="120000"/>
              </a:lnSpc>
              <a:buClrTx/>
              <a:buFontTx/>
              <a:buNone/>
              <a:defRPr/>
            </a:pPr>
            <a:r>
              <a:rPr lang="en-GB" sz="5400" b="1">
                <a:solidFill>
                  <a:srgbClr val="000080"/>
                </a:solidFill>
                <a:latin typeface="Apple Chancery" charset="0"/>
                <a:cs typeface="Arial" charset="0"/>
              </a:rPr>
              <a:t>bent voor het antwoord stel je de juiste vraag niet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C9907-B37C-4B45-A624-70F001720CDA}" type="slidenum">
              <a:rPr lang="nl-NL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67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ivea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0286" r="27362" b="9924"/>
          <a:stretch/>
        </p:blipFill>
        <p:spPr>
          <a:xfrm>
            <a:off x="3384550" y="247836"/>
            <a:ext cx="3714750" cy="3757231"/>
          </a:xfrm>
          <a:prstGeom prst="ellipse">
            <a:avLst/>
          </a:prstGeo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3212" y="4293101"/>
            <a:ext cx="8783568" cy="33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125"/>
              </a:spcBef>
              <a:buClrTx/>
              <a:buSzPct val="45000"/>
              <a:buFontTx/>
              <a:buNone/>
              <a:defRPr/>
            </a:pPr>
            <a:r>
              <a:rPr lang="en-GB" sz="4800" b="1" dirty="0" err="1">
                <a:latin typeface="+mj-lt"/>
              </a:rPr>
              <a:t>N</a:t>
            </a:r>
            <a:r>
              <a:rPr lang="en-GB" sz="4800" dirty="0" err="1">
                <a:latin typeface="+mj-lt"/>
              </a:rPr>
              <a:t>iet</a:t>
            </a:r>
            <a:r>
              <a:rPr lang="en-GB" sz="4800" b="1" dirty="0">
                <a:latin typeface="+mj-lt"/>
              </a:rPr>
              <a:t> </a:t>
            </a:r>
            <a:r>
              <a:rPr lang="en-GB" sz="4800" b="1" dirty="0" err="1">
                <a:latin typeface="+mj-lt"/>
              </a:rPr>
              <a:t>I</a:t>
            </a:r>
            <a:r>
              <a:rPr lang="en-GB" sz="4800" dirty="0" err="1">
                <a:latin typeface="+mj-lt"/>
              </a:rPr>
              <a:t>nvullen</a:t>
            </a:r>
            <a:endParaRPr lang="en-GB" sz="4800" b="1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4125"/>
              </a:spcBef>
              <a:buClrTx/>
              <a:buSzPct val="45000"/>
              <a:buFontTx/>
              <a:buNone/>
              <a:defRPr/>
            </a:pPr>
            <a:r>
              <a:rPr lang="en-GB" sz="4800" b="1" dirty="0" err="1">
                <a:latin typeface="+mj-lt"/>
              </a:rPr>
              <a:t>V</a:t>
            </a:r>
            <a:r>
              <a:rPr lang="en-GB" sz="4800" dirty="0" err="1">
                <a:latin typeface="+mj-lt"/>
              </a:rPr>
              <a:t>oor</a:t>
            </a:r>
            <a:r>
              <a:rPr lang="en-GB" sz="4800" b="1" dirty="0">
                <a:latin typeface="+mj-lt"/>
              </a:rPr>
              <a:t> </a:t>
            </a:r>
            <a:r>
              <a:rPr lang="en-GB" sz="4800" b="1" dirty="0" err="1">
                <a:latin typeface="+mj-lt"/>
              </a:rPr>
              <a:t>E</a:t>
            </a:r>
            <a:r>
              <a:rPr lang="en-GB" sz="4800" dirty="0" err="1">
                <a:latin typeface="+mj-lt"/>
              </a:rPr>
              <a:t>en</a:t>
            </a:r>
            <a:r>
              <a:rPr lang="en-GB" sz="4800" b="1" dirty="0">
                <a:latin typeface="+mj-lt"/>
              </a:rPr>
              <a:t> A</a:t>
            </a:r>
            <a:r>
              <a:rPr lang="en-GB" sz="4800" dirty="0">
                <a:latin typeface="+mj-lt"/>
              </a:rPr>
              <a:t>nder</a:t>
            </a:r>
          </a:p>
          <a:p>
            <a:pPr algn="ctr">
              <a:lnSpc>
                <a:spcPct val="100000"/>
              </a:lnSpc>
              <a:spcBef>
                <a:spcPts val="4125"/>
              </a:spcBef>
              <a:buClrTx/>
              <a:buSzPct val="45000"/>
              <a:buFontTx/>
              <a:buNone/>
              <a:defRPr/>
            </a:pPr>
            <a:r>
              <a:rPr lang="en-GB" sz="4800" dirty="0">
                <a:solidFill>
                  <a:srgbClr val="1013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www.cabBollerman.nl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  <a:p>
            <a:pPr>
              <a:defRPr/>
            </a:pPr>
            <a:fld id="{4C179024-5215-204B-9D2B-54B746E9C25C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714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bedoeling: </a:t>
            </a:r>
            <a:br>
              <a:rPr lang="nl-NL" dirty="0"/>
            </a:br>
            <a:r>
              <a:rPr lang="nl-NL" dirty="0"/>
              <a:t>vraag ernaar: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3600" dirty="0"/>
              <a:t>Wat bedoel je precies/</a:t>
            </a:r>
          </a:p>
          <a:p>
            <a:pPr>
              <a:defRPr/>
            </a:pPr>
            <a:r>
              <a:rPr lang="nl-NL" sz="3600" dirty="0"/>
              <a:t>Wat is je vraag?</a:t>
            </a:r>
          </a:p>
          <a:p>
            <a:pPr>
              <a:defRPr/>
            </a:pPr>
            <a:r>
              <a:rPr lang="nl-NL" sz="3600" dirty="0"/>
              <a:t>Wat wil je dat ik nu voor je doe?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75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>
                <a:latin typeface="+mn-lt"/>
              </a:rPr>
            </a:br>
            <a:r>
              <a:rPr lang="nl-NL" sz="4900" b="1" dirty="0"/>
              <a:t>Waarom</a:t>
            </a:r>
            <a:r>
              <a:rPr lang="nl-NL" sz="4900" dirty="0"/>
              <a:t> komt </a:t>
            </a:r>
            <a:br>
              <a:rPr lang="nl-NL" sz="4900" dirty="0"/>
            </a:br>
            <a:r>
              <a:rPr lang="nl-NL" sz="4900" b="1" dirty="0"/>
              <a:t>deze persoon </a:t>
            </a:r>
            <a:br>
              <a:rPr lang="nl-NL" sz="4900" dirty="0"/>
            </a:br>
            <a:r>
              <a:rPr lang="nl-NL" sz="4900" dirty="0"/>
              <a:t>op </a:t>
            </a:r>
            <a:r>
              <a:rPr lang="nl-NL" sz="4900" b="1" dirty="0"/>
              <a:t>dit moment </a:t>
            </a:r>
            <a:br>
              <a:rPr lang="nl-NL" sz="4900" dirty="0"/>
            </a:br>
            <a:r>
              <a:rPr lang="nl-NL" sz="4900" dirty="0"/>
              <a:t>met </a:t>
            </a:r>
            <a:r>
              <a:rPr lang="nl-NL" sz="4900" b="1" dirty="0"/>
              <a:t>deze vraag</a:t>
            </a:r>
            <a:br>
              <a:rPr lang="nl-NL" sz="4900" b="1" dirty="0"/>
            </a:br>
            <a:r>
              <a:rPr lang="nl-NL" sz="4900" dirty="0"/>
              <a:t>bij </a:t>
            </a:r>
            <a:r>
              <a:rPr lang="nl-NL" sz="4900" b="1" dirty="0"/>
              <a:t>mij?</a:t>
            </a:r>
          </a:p>
        </p:txBody>
      </p:sp>
      <p:sp>
        <p:nvSpPr>
          <p:cNvPr id="7" name="Subtitel 6"/>
          <p:cNvSpPr>
            <a:spLocks noGrp="1"/>
          </p:cNvSpPr>
          <p:nvPr>
            <p:ph type="subTitle" idx="1"/>
          </p:nvPr>
        </p:nvSpPr>
        <p:spPr>
          <a:xfrm>
            <a:off x="1485900" y="3600453"/>
            <a:ext cx="6934200" cy="1752600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b="1" dirty="0"/>
              <a:t>Bij elk gesprek!</a:t>
            </a:r>
          </a:p>
          <a:p>
            <a:endParaRPr lang="nl-NL" b="1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www.cabBollerman.nl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0916CF-D894-7C40-86DA-A0B925D742D8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5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Aanbevolen</a:t>
            </a:r>
            <a:r>
              <a:rPr lang="en-GB" dirty="0"/>
              <a:t> attitude:</a:t>
            </a:r>
            <a:endParaRPr lang="nl-NL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/>
        <p:txBody>
          <a:bodyPr lIns="96480" tIns="48240" rIns="96480" bIns="48240">
            <a:noAutofit/>
          </a:bodyPr>
          <a:lstStyle/>
          <a:p>
            <a:pPr marL="323850" indent="-322263" algn="ctr" eaLnBrk="1" hangingPunct="1">
              <a:buSzPct val="45000"/>
              <a:buFontTx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4400" u="sng" dirty="0" err="1">
                <a:solidFill>
                  <a:srgbClr val="000000"/>
                </a:solidFill>
              </a:rPr>
              <a:t>Gevoel</a:t>
            </a:r>
            <a:r>
              <a:rPr lang="en-GB" sz="4400" u="sng" dirty="0">
                <a:solidFill>
                  <a:srgbClr val="000000"/>
                </a:solidFill>
              </a:rPr>
              <a:t>: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r>
              <a:rPr lang="en-GB" sz="4400" dirty="0" err="1">
                <a:solidFill>
                  <a:srgbClr val="000000"/>
                </a:solidFill>
              </a:rPr>
              <a:t>positief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r>
              <a:rPr lang="en-GB" sz="4400" dirty="0" err="1">
                <a:solidFill>
                  <a:srgbClr val="000000"/>
                </a:solidFill>
              </a:rPr>
              <a:t>empathisch</a:t>
            </a:r>
            <a:endParaRPr lang="en-GB" sz="4400" dirty="0">
              <a:solidFill>
                <a:srgbClr val="000000"/>
              </a:solidFill>
            </a:endParaRPr>
          </a:p>
          <a:p>
            <a:pPr marL="323850" indent="-322263" algn="ctr" eaLnBrk="1" hangingPunct="1">
              <a:buSzPct val="45000"/>
              <a:buFontTx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sz="4400" dirty="0">
              <a:solidFill>
                <a:srgbClr val="000000"/>
              </a:solidFill>
            </a:endParaRPr>
          </a:p>
          <a:p>
            <a:pPr marL="323850" indent="-322263" algn="ctr" eaLnBrk="1" hangingPunct="1">
              <a:buSzPct val="45000"/>
              <a:buFontTx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4400" u="sng" dirty="0" err="1">
                <a:solidFill>
                  <a:srgbClr val="000000"/>
                </a:solidFill>
              </a:rPr>
              <a:t>Inhoud</a:t>
            </a:r>
            <a:r>
              <a:rPr lang="en-GB" sz="4400" dirty="0">
                <a:solidFill>
                  <a:srgbClr val="000000"/>
                </a:solidFill>
              </a:rPr>
              <a:t>: </a:t>
            </a:r>
            <a:r>
              <a:rPr lang="en-GB" sz="4400" dirty="0" err="1">
                <a:solidFill>
                  <a:srgbClr val="000000"/>
                </a:solidFill>
              </a:rPr>
              <a:t>helder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077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92160" tIns="46080" rIns="92160" bIns="46080"/>
          <a:lstStyle/>
          <a:p>
            <a:pPr eaLnBrk="1" hangingPunct="1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 err="1">
                <a:solidFill>
                  <a:srgbClr val="000000"/>
                </a:solidFill>
              </a:rPr>
              <a:t>Goed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onderhandelen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begint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>
                <a:solidFill>
                  <a:srgbClr val="000000"/>
                </a:solidFill>
              </a:rPr>
              <a:t>met je </a:t>
            </a:r>
            <a:r>
              <a:rPr lang="en-GB" sz="4000" dirty="0" err="1">
                <a:solidFill>
                  <a:srgbClr val="000000"/>
                </a:solidFill>
              </a:rPr>
              <a:t>bereid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te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verklaren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 err="1">
                <a:solidFill>
                  <a:srgbClr val="000000"/>
                </a:solidFill>
              </a:rPr>
              <a:t>naar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bevredigende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oplossingen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te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  <a:r>
              <a:rPr lang="en-GB" sz="4000" dirty="0" err="1">
                <a:solidFill>
                  <a:srgbClr val="000000"/>
                </a:solidFill>
              </a:rPr>
              <a:t>zoeken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Afbeelding 2" descr="Herschaalde kopie van wals 12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8575"/>
            <a:ext cx="10367963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8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5511" tIns="44465" rIns="85511" bIns="44465"/>
          <a:lstStyle/>
          <a:p>
            <a:pPr defTabSz="405775">
              <a:lnSpc>
                <a:spcPct val="90000"/>
              </a:lnSpc>
              <a:spcBef>
                <a:spcPts val="725"/>
              </a:spcBef>
              <a:tabLst>
                <a:tab pos="297167" algn="l"/>
                <a:tab pos="390691" algn="l"/>
                <a:tab pos="796465" algn="l"/>
                <a:tab pos="1202243" algn="l"/>
                <a:tab pos="1608017" algn="l"/>
                <a:tab pos="2013793" algn="l"/>
                <a:tab pos="2419567" algn="l"/>
                <a:tab pos="2825345" algn="l"/>
                <a:tab pos="3231119" algn="l"/>
                <a:tab pos="3636895" algn="l"/>
                <a:tab pos="4042669" algn="l"/>
                <a:tab pos="4448446" algn="l"/>
                <a:tab pos="4854221" algn="l"/>
                <a:tab pos="5259997" algn="l"/>
                <a:tab pos="5665771" algn="l"/>
                <a:tab pos="6071548" algn="l"/>
                <a:tab pos="6475815" algn="l"/>
                <a:tab pos="6881590" algn="l"/>
                <a:tab pos="7287365" algn="l"/>
                <a:tab pos="7693140" algn="l"/>
                <a:tab pos="8098917" algn="l"/>
              </a:tabLst>
              <a:defRPr/>
            </a:pP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doelstelling</a:t>
            </a:r>
            <a:br>
              <a:rPr lang="en-GB" dirty="0"/>
            </a:b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Verdana" charset="0"/>
              </a:rPr>
              <a:t>Valkuil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Verdana" charset="0"/>
              </a:rPr>
              <a:t>?</a:t>
            </a:r>
            <a:b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Verdana" charset="0"/>
              </a:rPr>
            </a:br>
            <a:endParaRPr lang="nl-NL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71465" y="1412875"/>
            <a:ext cx="8999537" cy="2808288"/>
          </a:xfrm>
        </p:spPr>
        <p:txBody>
          <a:bodyPr/>
          <a:lstStyle/>
          <a:p>
            <a:pPr marL="434934" indent="-434934" defTabSz="404775">
              <a:lnSpc>
                <a:spcPct val="90000"/>
              </a:lnSpc>
              <a:spcBef>
                <a:spcPts val="725"/>
              </a:spcBef>
              <a:buClr>
                <a:srgbClr val="000382"/>
              </a:buClr>
              <a:tabLst>
                <a:tab pos="296835" algn="l"/>
                <a:tab pos="390488" algn="l"/>
                <a:tab pos="795263" algn="l"/>
                <a:tab pos="1201625" algn="l"/>
                <a:tab pos="1607986" algn="l"/>
                <a:tab pos="2012760" algn="l"/>
                <a:tab pos="2419122" algn="l"/>
                <a:tab pos="2823896" algn="l"/>
                <a:tab pos="3230258" algn="l"/>
                <a:tab pos="3636619" algn="l"/>
                <a:tab pos="4041394" algn="l"/>
                <a:tab pos="4447756" algn="l"/>
                <a:tab pos="4854117" algn="l"/>
                <a:tab pos="5258892" algn="l"/>
                <a:tab pos="5665253" algn="l"/>
                <a:tab pos="6070027" algn="l"/>
                <a:tab pos="6474803" algn="l"/>
                <a:tab pos="6881164" algn="l"/>
                <a:tab pos="7285938" algn="l"/>
                <a:tab pos="7692299" algn="l"/>
                <a:tab pos="8098661" algn="l"/>
              </a:tabLst>
              <a:defRPr/>
            </a:pPr>
            <a:r>
              <a:rPr lang="nl-NL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Valkuil: over de ander heen walsen</a:t>
            </a:r>
          </a:p>
          <a:p>
            <a:pPr marL="434934" indent="-434934" defTabSz="404775">
              <a:lnSpc>
                <a:spcPct val="90000"/>
              </a:lnSpc>
              <a:spcBef>
                <a:spcPts val="725"/>
              </a:spcBef>
              <a:buClr>
                <a:srgbClr val="000382"/>
              </a:buClr>
              <a:tabLst>
                <a:tab pos="296835" algn="l"/>
                <a:tab pos="390488" algn="l"/>
                <a:tab pos="795263" algn="l"/>
                <a:tab pos="1201625" algn="l"/>
                <a:tab pos="1607986" algn="l"/>
                <a:tab pos="2012760" algn="l"/>
                <a:tab pos="2419122" algn="l"/>
                <a:tab pos="2823896" algn="l"/>
                <a:tab pos="3230258" algn="l"/>
                <a:tab pos="3636619" algn="l"/>
                <a:tab pos="4041394" algn="l"/>
                <a:tab pos="4447756" algn="l"/>
                <a:tab pos="4854117" algn="l"/>
                <a:tab pos="5258892" algn="l"/>
                <a:tab pos="5665253" algn="l"/>
                <a:tab pos="6070027" algn="l"/>
                <a:tab pos="6474803" algn="l"/>
                <a:tab pos="6881164" algn="l"/>
                <a:tab pos="7285938" algn="l"/>
                <a:tab pos="7692299" algn="l"/>
                <a:tab pos="8098661" algn="l"/>
              </a:tabLst>
              <a:defRPr/>
            </a:pPr>
            <a:r>
              <a:rPr lang="nl-NL" sz="3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 resultaat-/doelgericht</a:t>
            </a:r>
          </a:p>
          <a:p>
            <a:pPr marL="434934" indent="-434934" defTabSz="404775">
              <a:tabLst>
                <a:tab pos="296835" algn="l"/>
                <a:tab pos="390488" algn="l"/>
                <a:tab pos="795263" algn="l"/>
                <a:tab pos="1201625" algn="l"/>
                <a:tab pos="1607986" algn="l"/>
                <a:tab pos="2012760" algn="l"/>
                <a:tab pos="2419122" algn="l"/>
                <a:tab pos="2823896" algn="l"/>
                <a:tab pos="3230258" algn="l"/>
                <a:tab pos="3636619" algn="l"/>
                <a:tab pos="4041394" algn="l"/>
                <a:tab pos="4447756" algn="l"/>
                <a:tab pos="4854117" algn="l"/>
                <a:tab pos="5258892" algn="l"/>
                <a:tab pos="5665253" algn="l"/>
                <a:tab pos="6070027" algn="l"/>
                <a:tab pos="6474803" algn="l"/>
                <a:tab pos="6881164" algn="l"/>
                <a:tab pos="7285938" algn="l"/>
                <a:tab pos="7692299" algn="l"/>
                <a:tab pos="8098661" algn="l"/>
              </a:tabLst>
              <a:defRPr/>
            </a:pPr>
            <a:endParaRPr lang="nl-NL" sz="2800" dirty="0">
              <a:solidFill>
                <a:srgbClr val="0D165D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0D165D"/>
              </a:solidFill>
            </a:endParaRPr>
          </a:p>
          <a:p>
            <a:pPr>
              <a:defRPr/>
            </a:pPr>
            <a:fld id="{2A82773B-FD6B-6A42-9300-FC73D16181B5}" type="slidenum">
              <a:rPr lang="en-GB" smtClean="0">
                <a:solidFill>
                  <a:srgbClr val="0D165D"/>
                </a:solidFill>
              </a:rPr>
              <a:pPr>
                <a:defRPr/>
              </a:pPr>
              <a:t>28</a:t>
            </a:fld>
            <a:endParaRPr lang="en-GB" dirty="0">
              <a:solidFill>
                <a:srgbClr val="0D165D"/>
              </a:solidFill>
            </a:endParaRPr>
          </a:p>
        </p:txBody>
      </p:sp>
      <p:pic>
        <p:nvPicPr>
          <p:cNvPr id="7" name="Afbeelding 2" descr="CAB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9522"/>
            <a:ext cx="398736" cy="3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17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60450" y="0"/>
            <a:ext cx="74295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42764" rIns="85527" bIns="42764" anchor="ctr" anchorCtr="1"/>
          <a:lstStyle/>
          <a:p>
            <a:pPr algn="ctr" defTabSz="426935">
              <a:lnSpc>
                <a:spcPct val="58000"/>
              </a:lnSpc>
              <a:buClrTx/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nl-NL">
                <a:solidFill>
                  <a:srgbClr val="000000"/>
                </a:solidFill>
                <a:cs typeface="SimSun" charset="0"/>
              </a:rPr>
              <a:t>1</a:t>
            </a:r>
          </a:p>
        </p:txBody>
      </p:sp>
      <p:sp>
        <p:nvSpPr>
          <p:cNvPr id="48130" name="Oval 2"/>
          <p:cNvSpPr>
            <a:spLocks noChangeArrowheads="1"/>
          </p:cNvSpPr>
          <p:nvPr/>
        </p:nvSpPr>
        <p:spPr bwMode="auto">
          <a:xfrm>
            <a:off x="1590675" y="488950"/>
            <a:ext cx="6369050" cy="5716588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6895" tIns="43448" rIns="86895" bIns="43448" anchor="ctr"/>
          <a:lstStyle/>
          <a:p>
            <a:pPr defTabSz="426935">
              <a:defRPr/>
            </a:pPr>
            <a:endParaRPr lang="nl-NL">
              <a:cs typeface="SimSun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122488" y="654050"/>
            <a:ext cx="56610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44474" rIns="85527" bIns="4447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r>
              <a:rPr lang="en-GB" sz="6300" b="1" dirty="0">
                <a:solidFill>
                  <a:srgbClr val="16165B"/>
                </a:solidFill>
                <a:latin typeface="Apple Chancery" charset="0"/>
              </a:rPr>
              <a:t>Het </a:t>
            </a:r>
            <a:r>
              <a:rPr lang="en-GB" sz="6300" b="1" dirty="0" err="1">
                <a:solidFill>
                  <a:srgbClr val="16165B"/>
                </a:solidFill>
                <a:latin typeface="Apple Chancery" charset="0"/>
              </a:rPr>
              <a:t>venijn</a:t>
            </a:r>
            <a:endParaRPr lang="en-GB" sz="6300" b="1" dirty="0">
              <a:solidFill>
                <a:srgbClr val="16165B"/>
              </a:solidFill>
              <a:latin typeface="Apple Chancery" charset="0"/>
            </a:endParaRPr>
          </a:p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r>
              <a:rPr lang="en-GB" sz="6300" b="1" dirty="0">
                <a:solidFill>
                  <a:srgbClr val="16165B"/>
                </a:solidFill>
                <a:latin typeface="Apple Chancery" charset="0"/>
              </a:rPr>
              <a:t>zit</a:t>
            </a:r>
          </a:p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r>
              <a:rPr lang="en-GB" sz="6300" b="1" dirty="0">
                <a:solidFill>
                  <a:srgbClr val="16165B"/>
                </a:solidFill>
                <a:latin typeface="Apple Chancery" charset="0"/>
              </a:rPr>
              <a:t>in de</a:t>
            </a:r>
          </a:p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r>
              <a:rPr lang="en-GB" sz="68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</a:rPr>
              <a:t>START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AB26A26-AD6B-F54A-89AB-47E845A530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2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3600" dirty="0"/>
              <a:t>Inleiding</a:t>
            </a:r>
          </a:p>
          <a:p>
            <a:pPr>
              <a:lnSpc>
                <a:spcPct val="90000"/>
              </a:lnSpc>
            </a:pPr>
            <a:r>
              <a:rPr lang="nl-NL" sz="3600" dirty="0"/>
              <a:t>Plaatsbepaling onderhandelen </a:t>
            </a:r>
          </a:p>
          <a:p>
            <a:pPr>
              <a:lnSpc>
                <a:spcPct val="90000"/>
              </a:lnSpc>
            </a:pPr>
            <a:r>
              <a:rPr lang="nl-NL" sz="3600" dirty="0"/>
              <a:t>Persoonskenmerken</a:t>
            </a:r>
          </a:p>
          <a:p>
            <a:pPr>
              <a:lnSpc>
                <a:spcPct val="90000"/>
              </a:lnSpc>
            </a:pPr>
            <a:r>
              <a:rPr lang="nl-NL" sz="3600" dirty="0"/>
              <a:t>Attitude</a:t>
            </a:r>
          </a:p>
          <a:p>
            <a:pPr>
              <a:lnSpc>
                <a:spcPct val="90000"/>
              </a:lnSpc>
            </a:pPr>
            <a:r>
              <a:rPr lang="nl-NL" sz="3600" dirty="0"/>
              <a:t>Onderhandelingsinzichten</a:t>
            </a:r>
          </a:p>
          <a:p>
            <a:pPr>
              <a:lnSpc>
                <a:spcPct val="90000"/>
              </a:lnSpc>
            </a:pPr>
            <a:r>
              <a:rPr lang="nl-NL" sz="3600" dirty="0"/>
              <a:t>Argumentatietechniek</a:t>
            </a:r>
          </a:p>
          <a:p>
            <a:pPr>
              <a:lnSpc>
                <a:spcPct val="90000"/>
              </a:lnSpc>
            </a:pPr>
            <a:r>
              <a:rPr lang="nl-NL" sz="3600" dirty="0"/>
              <a:t>Take home?</a:t>
            </a:r>
          </a:p>
          <a:p>
            <a:pPr>
              <a:lnSpc>
                <a:spcPct val="90000"/>
              </a:lnSpc>
            </a:pP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1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sz="2000" u="sng">
              <a:solidFill>
                <a:srgbClr val="0D0D0D"/>
              </a:solidFill>
            </a:endParaRPr>
          </a:p>
          <a:p>
            <a:pPr eaLnBrk="1" hangingPunct="1">
              <a:defRPr/>
            </a:pPr>
            <a:endParaRPr lang="nl-NL" sz="2000">
              <a:solidFill>
                <a:srgbClr val="0D0D0D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736976" y="1582030"/>
            <a:ext cx="5169024" cy="5300662"/>
          </a:xfrm>
        </p:spPr>
        <p:txBody>
          <a:bodyPr/>
          <a:lstStyle/>
          <a:p>
            <a:pPr eaLnBrk="1" hangingPunct="1">
              <a:defRPr/>
            </a:pPr>
            <a:endParaRPr lang="nl-NL" dirty="0">
              <a:solidFill>
                <a:srgbClr val="0D0D0D"/>
              </a:solidFill>
            </a:endParaRPr>
          </a:p>
          <a:p>
            <a:pPr eaLnBrk="1" hangingPunct="1">
              <a:defRPr/>
            </a:pPr>
            <a:r>
              <a:rPr lang="nl-NL" sz="2800" dirty="0">
                <a:solidFill>
                  <a:srgbClr val="0D0D0D"/>
                </a:solidFill>
              </a:rPr>
              <a:t>Een partij start met een wens/eis = meest gunstige oplossing voor eenzijdig gedefinieerd probleem</a:t>
            </a:r>
          </a:p>
          <a:p>
            <a:pPr eaLnBrk="1" hangingPunct="1">
              <a:defRPr/>
            </a:pPr>
            <a:endParaRPr lang="nl-NL" sz="2800" dirty="0">
              <a:solidFill>
                <a:srgbClr val="0D0D0D"/>
              </a:solidFill>
            </a:endParaRPr>
          </a:p>
          <a:p>
            <a:pPr eaLnBrk="1" hangingPunct="1">
              <a:defRPr/>
            </a:pPr>
            <a:r>
              <a:rPr lang="nl-NL" sz="2800" dirty="0">
                <a:solidFill>
                  <a:srgbClr val="0D0D0D"/>
                </a:solidFill>
              </a:rPr>
              <a:t>Wederpartij is reactief: in 1e instantie afwijzende houding aan met, voor eigen positie, meest gunstige oplossing</a:t>
            </a:r>
          </a:p>
          <a:p>
            <a:pPr eaLnBrk="1" hangingPunct="1">
              <a:defRPr/>
            </a:pPr>
            <a:endParaRPr lang="nl-NL" sz="2400" dirty="0">
              <a:solidFill>
                <a:srgbClr val="0D0D0D"/>
              </a:solidFill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818621" y="1268413"/>
            <a:ext cx="7842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18621" y="981075"/>
            <a:ext cx="0" cy="5334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8696987" y="908050"/>
            <a:ext cx="0" cy="5334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236648" y="1052513"/>
            <a:ext cx="0" cy="3810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5811177" y="1052513"/>
            <a:ext cx="0" cy="3810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520296" y="549276"/>
            <a:ext cx="226324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nl-NL" sz="2800">
                <a:solidFill>
                  <a:srgbClr val="0D0D0D"/>
                </a:solidFill>
              </a:rPr>
              <a:t>Probl. Opl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420784" y="549276"/>
            <a:ext cx="78078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nl-NL" sz="2800">
                <a:solidFill>
                  <a:srgbClr val="0D0D0D"/>
                </a:solidFill>
              </a:rPr>
              <a:t>OH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25500" y="1341438"/>
            <a:ext cx="7842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0D0D0D"/>
                </a:solidFill>
              </a:rPr>
              <a:t>Venijn zit in de start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62121" y="2708276"/>
            <a:ext cx="421349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nl-NL" sz="1800">
              <a:solidFill>
                <a:srgbClr val="0D0D0D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0" y="2205039"/>
            <a:ext cx="456260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50000"/>
              </a:spcBef>
              <a:buFont typeface="Times" charset="0"/>
              <a:buChar char="•"/>
              <a:defRPr/>
            </a:pPr>
            <a:endParaRPr lang="nl-NL">
              <a:solidFill>
                <a:srgbClr val="0D0D0D"/>
              </a:solidFill>
            </a:endParaRPr>
          </a:p>
          <a:p>
            <a:pPr lvl="1" eaLnBrk="1" hangingPunct="1">
              <a:spcBef>
                <a:spcPct val="50000"/>
              </a:spcBef>
              <a:buFont typeface="Times" charset="0"/>
              <a:buChar char="•"/>
              <a:defRPr/>
            </a:pPr>
            <a:endParaRPr lang="nl-NL" sz="3200" u="sng">
              <a:solidFill>
                <a:srgbClr val="0D0D0D"/>
              </a:solidFill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nl-NL" sz="3200">
              <a:solidFill>
                <a:srgbClr val="0D0D0D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65101" y="1676400"/>
            <a:ext cx="4345914" cy="5181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Times" charset="0"/>
              <a:buChar char="•"/>
              <a:defRPr/>
            </a:pPr>
            <a:endParaRPr lang="nl-NL" sz="2800" dirty="0">
              <a:solidFill>
                <a:srgbClr val="0D0D0D"/>
              </a:solidFill>
              <a:ea typeface="MS Pゴシック" charset="0"/>
              <a:cs typeface="MS Pゴシック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nl-NL" sz="2800" dirty="0">
                <a:solidFill>
                  <a:srgbClr val="0D0D0D"/>
                </a:solidFill>
                <a:ea typeface="MS Pゴシック" charset="0"/>
                <a:cs typeface="MS Pゴシック" charset="0"/>
              </a:rPr>
              <a:t>Partijen erkennen probleemdefinitie en het belang van het oplossen</a:t>
            </a:r>
          </a:p>
          <a:p>
            <a:pPr marL="342900" indent="-342900" eaLnBrk="1" hangingPunct="1">
              <a:spcBef>
                <a:spcPct val="20000"/>
              </a:spcBef>
              <a:buFont typeface="Times" charset="0"/>
              <a:buNone/>
              <a:defRPr/>
            </a:pPr>
            <a:endParaRPr lang="nl-NL" sz="2800" dirty="0">
              <a:solidFill>
                <a:srgbClr val="0D0D0D"/>
              </a:solidFill>
              <a:ea typeface="MS Pゴシック" charset="0"/>
              <a:cs typeface="MS Pゴシック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nl-NL" sz="2800" dirty="0">
                <a:solidFill>
                  <a:srgbClr val="0D0D0D"/>
                </a:solidFill>
                <a:ea typeface="MS Pゴシック" charset="0"/>
                <a:cs typeface="MS Pゴシック" charset="0"/>
              </a:rPr>
              <a:t>Partijen zoeken gezamenlijk naar voor hen bevredigende oplossingen</a:t>
            </a:r>
          </a:p>
          <a:p>
            <a:pPr marL="342900" indent="-342900" eaLnBrk="1" hangingPunct="1">
              <a:spcBef>
                <a:spcPct val="20000"/>
              </a:spcBef>
              <a:buFont typeface="Times" charset="0"/>
              <a:buChar char="•"/>
              <a:defRPr/>
            </a:pPr>
            <a:endParaRPr lang="nl-NL" dirty="0">
              <a:solidFill>
                <a:srgbClr val="0D0D0D"/>
              </a:solidFill>
              <a:ea typeface="MS Pゴシック" charset="0"/>
              <a:cs typeface="MS Pゴシック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5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Clr>
                <a:srgbClr val="9933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0D0D0D"/>
                </a:solidFill>
              </a:rPr>
              <a:t>Probleem oplossing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solidFill>
                  <a:srgbClr val="0D0D0D"/>
                </a:solidFill>
              </a:rPr>
              <a:t>Probleem</a:t>
            </a: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definitie</a:t>
            </a:r>
            <a:r>
              <a:rPr lang="en-GB" dirty="0">
                <a:solidFill>
                  <a:srgbClr val="0D0D0D"/>
                </a:solidFill>
              </a:rPr>
              <a:t> – </a:t>
            </a:r>
            <a:r>
              <a:rPr lang="en-GB" dirty="0" err="1">
                <a:solidFill>
                  <a:srgbClr val="0D0D0D"/>
                </a:solidFill>
              </a:rPr>
              <a:t>acceptatie</a:t>
            </a:r>
            <a:endParaRPr lang="en-GB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Oorzaken</a:t>
            </a:r>
            <a:endParaRPr lang="en-GB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Oplossingen</a:t>
            </a:r>
            <a:endParaRPr lang="en-GB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Voor</a:t>
            </a:r>
            <a:r>
              <a:rPr lang="en-GB" dirty="0">
                <a:solidFill>
                  <a:srgbClr val="0D0D0D"/>
                </a:solidFill>
              </a:rPr>
              <a:t>- en </a:t>
            </a:r>
            <a:r>
              <a:rPr lang="en-GB" dirty="0" err="1">
                <a:solidFill>
                  <a:srgbClr val="0D0D0D"/>
                </a:solidFill>
              </a:rPr>
              <a:t>nadelen</a:t>
            </a:r>
            <a:endParaRPr lang="en-GB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Selecteren</a:t>
            </a: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beste</a:t>
            </a:r>
            <a:r>
              <a:rPr lang="en-GB" dirty="0">
                <a:solidFill>
                  <a:srgbClr val="0D0D0D"/>
                </a:solidFill>
              </a:rPr>
              <a:t> 2 -3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Keuze</a:t>
            </a:r>
            <a:endParaRPr lang="en-GB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Uitvoering</a:t>
            </a:r>
            <a:endParaRPr lang="en-GB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>
                <a:solidFill>
                  <a:srgbClr val="0D0D0D"/>
                </a:solidFill>
              </a:rPr>
              <a:t> </a:t>
            </a:r>
            <a:r>
              <a:rPr lang="en-GB" dirty="0" err="1">
                <a:solidFill>
                  <a:srgbClr val="0D0D0D"/>
                </a:solidFill>
              </a:rPr>
              <a:t>Evaluatie</a:t>
            </a:r>
            <a:endParaRPr lang="en-GB" dirty="0">
              <a:solidFill>
                <a:srgbClr val="0D0D0D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686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0D0D0D"/>
                </a:solidFill>
              </a:rPr>
              <a:t>Doelstelling: </a:t>
            </a:r>
            <a:br>
              <a:rPr lang="nl-NL" dirty="0">
                <a:solidFill>
                  <a:srgbClr val="0D0D0D"/>
                </a:solidFill>
              </a:rPr>
            </a:br>
            <a:r>
              <a:rPr lang="nl-NL" dirty="0">
                <a:solidFill>
                  <a:srgbClr val="0D0D0D"/>
                </a:solidFill>
              </a:rPr>
              <a:t>SMART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nl-NL" sz="4800" b="1" dirty="0">
                <a:solidFill>
                  <a:srgbClr val="0D0D0D"/>
                </a:solidFill>
              </a:rPr>
              <a:t>S</a:t>
            </a:r>
            <a:r>
              <a:rPr lang="nl-NL" sz="3600" dirty="0">
                <a:solidFill>
                  <a:srgbClr val="0D0D0D"/>
                </a:solidFill>
              </a:rPr>
              <a:t>pecifiek geformuleerd</a:t>
            </a:r>
          </a:p>
          <a:p>
            <a:pPr marL="0" indent="0" eaLnBrk="1" hangingPunct="1">
              <a:buNone/>
              <a:defRPr/>
            </a:pPr>
            <a:r>
              <a:rPr lang="nl-NL" sz="4800" b="1" dirty="0">
                <a:solidFill>
                  <a:srgbClr val="0D0D0D"/>
                </a:solidFill>
              </a:rPr>
              <a:t>M</a:t>
            </a:r>
            <a:r>
              <a:rPr lang="nl-NL" sz="3600" dirty="0">
                <a:solidFill>
                  <a:srgbClr val="0D0D0D"/>
                </a:solidFill>
              </a:rPr>
              <a:t>eetbaar</a:t>
            </a:r>
          </a:p>
          <a:p>
            <a:pPr marL="0" indent="0" eaLnBrk="1" hangingPunct="1">
              <a:buNone/>
              <a:defRPr/>
            </a:pPr>
            <a:r>
              <a:rPr lang="nl-NL" sz="4800" b="1" dirty="0">
                <a:solidFill>
                  <a:srgbClr val="0D0D0D"/>
                </a:solidFill>
              </a:rPr>
              <a:t>A</a:t>
            </a:r>
            <a:r>
              <a:rPr lang="nl-NL" sz="3600" dirty="0">
                <a:solidFill>
                  <a:srgbClr val="0D0D0D"/>
                </a:solidFill>
              </a:rPr>
              <a:t>cceptatie</a:t>
            </a:r>
          </a:p>
          <a:p>
            <a:pPr marL="0" indent="0" eaLnBrk="1" hangingPunct="1">
              <a:buNone/>
              <a:defRPr/>
            </a:pPr>
            <a:r>
              <a:rPr lang="nl-NL" sz="4800" b="1" dirty="0">
                <a:solidFill>
                  <a:srgbClr val="0D0D0D"/>
                </a:solidFill>
              </a:rPr>
              <a:t>R</a:t>
            </a:r>
            <a:r>
              <a:rPr lang="nl-NL" sz="3600" dirty="0">
                <a:solidFill>
                  <a:srgbClr val="0D0D0D"/>
                </a:solidFill>
              </a:rPr>
              <a:t>ealistisch</a:t>
            </a:r>
          </a:p>
          <a:p>
            <a:pPr marL="0" indent="0" eaLnBrk="1" hangingPunct="1">
              <a:buNone/>
              <a:defRPr/>
            </a:pPr>
            <a:r>
              <a:rPr lang="nl-NL" sz="4800" b="1" dirty="0">
                <a:solidFill>
                  <a:srgbClr val="0D0D0D"/>
                </a:solidFill>
              </a:rPr>
              <a:t>T</a:t>
            </a:r>
            <a:r>
              <a:rPr lang="nl-NL" sz="3600" dirty="0">
                <a:solidFill>
                  <a:srgbClr val="0D0D0D"/>
                </a:solidFill>
              </a:rPr>
              <a:t>ijd gerelateerd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0D0D0D"/>
                </a:solidFill>
              </a:rPr>
              <a:t>De inhoudelijke voorbereiding</a:t>
            </a:r>
            <a:br>
              <a:rPr lang="nl-NL" dirty="0">
                <a:solidFill>
                  <a:srgbClr val="0D0D0D"/>
                </a:solidFill>
              </a:rPr>
            </a:br>
            <a:br>
              <a:rPr lang="nl-NL" dirty="0">
                <a:solidFill>
                  <a:srgbClr val="0D0D0D"/>
                </a:solidFill>
              </a:rPr>
            </a:br>
            <a:r>
              <a:rPr lang="nl-NL" dirty="0">
                <a:solidFill>
                  <a:srgbClr val="0D0D0D"/>
                </a:solidFill>
              </a:rPr>
              <a:t>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13040" y="1916832"/>
            <a:ext cx="4125781" cy="4233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nl-NL" sz="3200" u="sng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3200" u="sng" dirty="0">
                <a:solidFill>
                  <a:srgbClr val="0D0D0D"/>
                </a:solidFill>
              </a:rPr>
              <a:t>Streefpunt:</a:t>
            </a:r>
            <a:endParaRPr lang="nl-NL" sz="3200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sz="3200" dirty="0">
                <a:solidFill>
                  <a:srgbClr val="0D0D0D"/>
                </a:solidFill>
              </a:rPr>
              <a:t>Welke oplossing  maximaal redelijkerwijs nog haalbaar is</a:t>
            </a:r>
          </a:p>
          <a:p>
            <a:pPr eaLnBrk="1" hangingPunct="1">
              <a:lnSpc>
                <a:spcPct val="90000"/>
              </a:lnSpc>
              <a:defRPr/>
            </a:pPr>
            <a:endParaRPr lang="nl-NL" sz="3200" dirty="0">
              <a:solidFill>
                <a:srgbClr val="0D0D0D"/>
              </a:solidFill>
            </a:endParaRPr>
          </a:p>
          <a:p>
            <a:pPr marL="322263" indent="-322263" eaLnBrk="1" hangingPunct="1">
              <a:lnSpc>
                <a:spcPct val="90000"/>
              </a:lnSpc>
              <a:spcBef>
                <a:spcPts val="763"/>
              </a:spcBef>
              <a:buSzPct val="45000"/>
              <a:buFontTx/>
              <a:buNone/>
              <a:tabLst>
                <a:tab pos="322263" algn="l"/>
                <a:tab pos="422275" algn="l"/>
                <a:tab pos="849313" algn="l"/>
                <a:tab pos="1276350" algn="l"/>
                <a:tab pos="1703388" algn="l"/>
                <a:tab pos="2130425" algn="l"/>
                <a:tab pos="2557463" algn="l"/>
                <a:tab pos="2984500" algn="l"/>
                <a:tab pos="3411538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4875" algn="l"/>
                <a:tab pos="7681913" algn="l"/>
                <a:tab pos="8108950" algn="l"/>
                <a:tab pos="8535988" algn="l"/>
              </a:tabLst>
              <a:defRPr/>
            </a:pPr>
            <a:r>
              <a:rPr lang="en-GB" sz="3200" dirty="0">
                <a:solidFill>
                  <a:srgbClr val="000000"/>
                </a:solidFill>
              </a:rPr>
              <a:t>= </a:t>
            </a:r>
            <a:r>
              <a:rPr lang="en-GB" sz="3200" dirty="0" err="1">
                <a:solidFill>
                  <a:srgbClr val="000000"/>
                </a:solidFill>
              </a:rPr>
              <a:t>Favoriete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oplossing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44488" y="1988840"/>
            <a:ext cx="4125780" cy="4233863"/>
          </a:xfrm>
        </p:spPr>
        <p:txBody>
          <a:bodyPr/>
          <a:lstStyle/>
          <a:p>
            <a:pPr eaLnBrk="1" hangingPunct="1">
              <a:defRPr/>
            </a:pPr>
            <a:endParaRPr lang="nl-NL" sz="3200" u="sng" dirty="0">
              <a:solidFill>
                <a:srgbClr val="0D0D0D"/>
              </a:solidFill>
            </a:endParaRPr>
          </a:p>
          <a:p>
            <a:pPr eaLnBrk="1" hangingPunct="1">
              <a:defRPr/>
            </a:pPr>
            <a:r>
              <a:rPr lang="nl-NL" sz="3200" u="sng" dirty="0">
                <a:solidFill>
                  <a:srgbClr val="0D0D0D"/>
                </a:solidFill>
              </a:rPr>
              <a:t>Weerstandspunt:</a:t>
            </a:r>
            <a:endParaRPr lang="nl-NL" sz="3200" dirty="0">
              <a:solidFill>
                <a:srgbClr val="0D0D0D"/>
              </a:solidFill>
            </a:endParaRPr>
          </a:p>
          <a:p>
            <a:pPr eaLnBrk="1" hangingPunct="1">
              <a:defRPr/>
            </a:pPr>
            <a:r>
              <a:rPr lang="nl-NL" sz="3200" dirty="0">
                <a:solidFill>
                  <a:srgbClr val="0D0D0D"/>
                </a:solidFill>
              </a:rPr>
              <a:t>Welke oplossing minimaal moet</a:t>
            </a:r>
          </a:p>
          <a:p>
            <a:pPr eaLnBrk="1" hangingPunct="1">
              <a:defRPr/>
            </a:pPr>
            <a:r>
              <a:rPr lang="nl-NL" sz="3200" dirty="0">
                <a:solidFill>
                  <a:srgbClr val="0D0D0D"/>
                </a:solidFill>
              </a:rPr>
              <a:t>Met minder kan je niet akkoord gaan</a:t>
            </a:r>
            <a:endParaRPr lang="nl-NL" sz="3200" u="sng" dirty="0">
              <a:solidFill>
                <a:srgbClr val="0D0D0D"/>
              </a:solidFill>
            </a:endParaRP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818621" y="1412875"/>
            <a:ext cx="7842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1129904" y="1125538"/>
            <a:ext cx="0" cy="5334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463095" y="1125538"/>
            <a:ext cx="0" cy="5334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2067190" y="1557338"/>
            <a:ext cx="11557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356350" y="1628775"/>
            <a:ext cx="1155700" cy="7064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612364" y="1196975"/>
            <a:ext cx="0" cy="3810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903244" y="1196975"/>
            <a:ext cx="0" cy="381000"/>
          </a:xfrm>
          <a:prstGeom prst="line">
            <a:avLst/>
          </a:prstGeom>
          <a:noFill/>
          <a:ln w="9525">
            <a:solidFill>
              <a:srgbClr val="1312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067190" y="1700213"/>
            <a:ext cx="116945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>
                <a:solidFill>
                  <a:srgbClr val="0D0D0D"/>
                </a:solidFill>
              </a:rPr>
              <a:t>W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6278960" y="1700213"/>
            <a:ext cx="124856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800" b="1" dirty="0">
                <a:solidFill>
                  <a:srgbClr val="0D0D0D"/>
                </a:solidFill>
              </a:rPr>
              <a:t>S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549650" y="620714"/>
            <a:ext cx="0" cy="7207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7CBE730-0812-DB47-956D-63D297BA9BF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Afbeelding 1" descr="hoofd.png"/>
          <p:cNvPicPr>
            <a:picLocks noChangeAspect="1"/>
          </p:cNvPicPr>
          <p:nvPr/>
        </p:nvPicPr>
        <p:blipFill>
          <a:blip r:embed="rId3">
            <a:grayscl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7601479" cy="795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31165" y="1125538"/>
            <a:ext cx="1585648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2" tIns="46796" rIns="89992" bIns="4679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23917">
              <a:lnSpc>
                <a:spcPct val="60000"/>
              </a:lnSpc>
              <a:spcBef>
                <a:spcPts val="1999"/>
              </a:spcBef>
              <a:defRPr/>
            </a:pPr>
            <a:endParaRPr lang="en-GB" sz="3200" dirty="0">
              <a:solidFill>
                <a:srgbClr val="0D0D0D"/>
              </a:solidFill>
              <a:cs typeface="Arial" charset="0"/>
            </a:endParaRP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V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E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R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K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E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N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N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I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N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G</a:t>
            </a:r>
          </a:p>
          <a:p>
            <a:pPr defTabSz="423917">
              <a:lnSpc>
                <a:spcPct val="60000"/>
              </a:lnSpc>
              <a:spcBef>
                <a:spcPts val="1999"/>
              </a:spcBef>
              <a:defRPr/>
            </a:pPr>
            <a:endParaRPr lang="en-GB" sz="3200" dirty="0">
              <a:solidFill>
                <a:srgbClr val="0D0D0D"/>
              </a:solidFill>
              <a:cs typeface="Arial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27529" y="3213100"/>
            <a:ext cx="2378471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2" tIns="46796" rIns="89992" bIns="4679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23917">
              <a:lnSpc>
                <a:spcPct val="97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+mn-lt"/>
                <a:ea typeface="+mn-ea"/>
                <a:cs typeface="+mn-cs"/>
              </a:rPr>
              <a:t>Conclusie</a:t>
            </a:r>
          </a:p>
          <a:p>
            <a:pPr algn="ctr" defTabSz="423917">
              <a:lnSpc>
                <a:spcPct val="97000"/>
              </a:lnSpc>
              <a:spcBef>
                <a:spcPts val="1999"/>
              </a:spcBef>
              <a:defRPr/>
            </a:pPr>
            <a:endParaRPr lang="en-GB" sz="3200" dirty="0">
              <a:solidFill>
                <a:srgbClr val="0D0D0D"/>
              </a:solidFill>
              <a:latin typeface="+mn-lt"/>
              <a:ea typeface="+mn-ea"/>
              <a:cs typeface="+mn-cs"/>
            </a:endParaRPr>
          </a:p>
          <a:p>
            <a:pPr algn="ctr" defTabSz="423917">
              <a:lnSpc>
                <a:spcPct val="97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+mn-lt"/>
                <a:ea typeface="+mn-ea"/>
                <a:cs typeface="+mn-cs"/>
              </a:rPr>
              <a:t>WENS / EIS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 rot="5400000">
            <a:off x="1752270" y="-133284"/>
            <a:ext cx="4679950" cy="7200768"/>
          </a:xfrm>
          <a:prstGeom prst="triangle">
            <a:avLst>
              <a:gd name="adj" fmla="val 50000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defTabSz="423917"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289044" y="1700213"/>
            <a:ext cx="1719" cy="35290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1" tIns="45716" rIns="91431" bIns="45716"/>
          <a:lstStyle/>
          <a:p>
            <a:pPr defTabSz="423917"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8698706" y="3716338"/>
            <a:ext cx="0" cy="863600"/>
          </a:xfrm>
          <a:prstGeom prst="line">
            <a:avLst/>
          </a:prstGeom>
          <a:noFill/>
          <a:ln w="57150">
            <a:solidFill>
              <a:srgbClr val="24285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1" tIns="45716" rIns="91431" bIns="45716"/>
          <a:lstStyle/>
          <a:p>
            <a:pPr defTabSz="423917"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301082" y="1341439"/>
            <a:ext cx="165616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2" tIns="46796" rIns="89992" bIns="4679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23917">
              <a:lnSpc>
                <a:spcPct val="60000"/>
              </a:lnSpc>
              <a:spcBef>
                <a:spcPts val="1999"/>
              </a:spcBef>
              <a:defRPr/>
            </a:pPr>
            <a:endParaRPr lang="en-GB" sz="3200" dirty="0">
              <a:solidFill>
                <a:srgbClr val="0D0D0D"/>
              </a:solidFill>
              <a:cs typeface="Arial" charset="0"/>
            </a:endParaRPr>
          </a:p>
          <a:p>
            <a:pPr defTabSz="423917">
              <a:lnSpc>
                <a:spcPct val="30000"/>
              </a:lnSpc>
              <a:spcBef>
                <a:spcPts val="1999"/>
              </a:spcBef>
              <a:defRPr/>
            </a:pPr>
            <a:endParaRPr lang="en-GB" sz="3200" dirty="0">
              <a:solidFill>
                <a:srgbClr val="0D0D0D"/>
              </a:solidFill>
              <a:cs typeface="Arial" charset="0"/>
            </a:endParaRP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A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N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A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L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Y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S</a:t>
            </a:r>
          </a:p>
          <a:p>
            <a:pPr algn="ctr"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E</a:t>
            </a:r>
          </a:p>
          <a:p>
            <a:pPr defTabSz="423917">
              <a:lnSpc>
                <a:spcPct val="60000"/>
              </a:lnSpc>
              <a:spcBef>
                <a:spcPts val="1999"/>
              </a:spcBef>
              <a:defRPr/>
            </a:pPr>
            <a:endParaRPr lang="en-GB" sz="3200" dirty="0">
              <a:solidFill>
                <a:srgbClr val="0D0D0D"/>
              </a:solidFill>
              <a:cs typeface="Arial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232409" y="2349501"/>
            <a:ext cx="1719" cy="2232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1" tIns="45716" rIns="91431" bIns="45716"/>
          <a:lstStyle/>
          <a:p>
            <a:pPr defTabSz="423917"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251325" y="3213101"/>
            <a:ext cx="2593446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92" tIns="46796" rIns="89992" bIns="4679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BESLUIT-</a:t>
            </a:r>
          </a:p>
          <a:p>
            <a:pPr defTabSz="423917">
              <a:lnSpc>
                <a:spcPct val="30000"/>
              </a:lnSpc>
              <a:spcBef>
                <a:spcPts val="1999"/>
              </a:spcBef>
              <a:defRPr/>
            </a:pPr>
            <a:r>
              <a:rPr lang="en-GB" sz="3200" dirty="0">
                <a:solidFill>
                  <a:srgbClr val="0D0D0D"/>
                </a:solidFill>
                <a:latin typeface="Verdana" charset="0"/>
                <a:ea typeface="+mn-ea"/>
                <a:cs typeface="+mn-cs"/>
              </a:rPr>
              <a:t>VORMING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301081" y="765175"/>
            <a:ext cx="2377556" cy="584767"/>
          </a:xfrm>
          <a:prstGeom prst="rect">
            <a:avLst/>
          </a:prstGeom>
          <a:noFill/>
        </p:spPr>
        <p:txBody>
          <a:bodyPr wrap="none" lIns="91431" tIns="45716" rIns="91431" bIns="45716">
            <a:spAutoFit/>
          </a:bodyPr>
          <a:lstStyle/>
          <a:p>
            <a:pPr defTabSz="423917">
              <a:defRPr/>
            </a:pPr>
            <a:r>
              <a:rPr lang="nl-NL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+mn-ea"/>
                <a:cs typeface="+mn-cs"/>
              </a:rPr>
              <a:t>Probleem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AB26A26-AD6B-F54A-89AB-47E845A530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60800" y="0"/>
            <a:ext cx="742872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42764" rIns="85527" bIns="42764" anchor="ctr" anchorCtr="1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en-GB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591200" y="489651"/>
            <a:ext cx="6367920" cy="571596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86895" tIns="43448" rIns="86895" bIns="43448" anchor="ctr"/>
          <a:lstStyle/>
          <a:p>
            <a:endParaRPr lang="nl-N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84648" y="0"/>
            <a:ext cx="6136556" cy="570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5527" tIns="44474" rIns="85527" bIns="4447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5pPr>
            <a:lvl6pPr marL="1504950" indent="-193675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6pPr>
            <a:lvl7pPr marL="1962150" indent="-193675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7pPr>
            <a:lvl8pPr marL="2419350" indent="-193675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8pPr>
            <a:lvl9pPr marL="2876550" indent="-193675" defTabSz="449263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DejaVu Sans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3920"/>
              </a:spcBef>
            </a:pPr>
            <a:endParaRPr lang="en-GB" sz="6300" b="1" dirty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Chancery" charset="0"/>
            </a:endParaRPr>
          </a:p>
          <a:p>
            <a:pPr algn="ctr">
              <a:lnSpc>
                <a:spcPct val="95000"/>
              </a:lnSpc>
              <a:spcBef>
                <a:spcPts val="3920"/>
              </a:spcBef>
            </a:pP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Eis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 =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favoriete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oplossing</a:t>
            </a:r>
            <a:endParaRPr lang="en-GB" sz="6300" b="1" dirty="0">
              <a:solidFill>
                <a:srgbClr val="16165B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pple Chancery" charset="0"/>
              <a:cs typeface="SimSun" charset="0"/>
            </a:endParaRPr>
          </a:p>
          <a:p>
            <a:pPr algn="ctr">
              <a:lnSpc>
                <a:spcPct val="95000"/>
              </a:lnSpc>
              <a:spcBef>
                <a:spcPts val="3920"/>
              </a:spcBef>
            </a:pP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Er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zijn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altijd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 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andere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opties</a:t>
            </a:r>
            <a:r>
              <a:rPr lang="en-GB" sz="6300" b="1" dirty="0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  <a:cs typeface="SimSun" charset="0"/>
              </a:rPr>
              <a:t>!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AB26A26-AD6B-F54A-89AB-47E845A530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9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MS Pゴシック" charset="0"/>
              </a:rPr>
              <a:t>Van wens </a:t>
            </a:r>
            <a:r>
              <a:rPr lang="en-GB" dirty="0" err="1">
                <a:cs typeface="MS Pゴシック" charset="0"/>
              </a:rPr>
              <a:t>naar</a:t>
            </a:r>
            <a:r>
              <a:rPr lang="en-GB" dirty="0">
                <a:cs typeface="MS Pゴシック" charset="0"/>
              </a:rPr>
              <a:t> </a:t>
            </a:r>
            <a:r>
              <a:rPr lang="en-GB" dirty="0" err="1">
                <a:cs typeface="MS Pゴシック" charset="0"/>
              </a:rPr>
              <a:t>probleem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" y="2852936"/>
            <a:ext cx="9778693" cy="3024336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BE63DFE-7352-1F42-8ABE-D034EBF7209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3850" indent="-319088" eaLnBrk="1" hangingPunct="1"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4400" dirty="0" err="1"/>
              <a:t>Probleemstelling</a:t>
            </a:r>
            <a:r>
              <a:rPr lang="en-GB" sz="4400" dirty="0"/>
              <a:t> analyse: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 lIns="94320" tIns="48960" rIns="94320" bIns="48960"/>
          <a:lstStyle/>
          <a:p>
            <a:pPr marL="323850" indent="-319088" eaLnBrk="1" hangingPunct="1"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600" dirty="0" err="1">
                <a:solidFill>
                  <a:srgbClr val="000000"/>
                </a:solidFill>
              </a:rPr>
              <a:t>Voor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welk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probleem</a:t>
            </a:r>
            <a:r>
              <a:rPr lang="en-GB" sz="3600" dirty="0">
                <a:solidFill>
                  <a:srgbClr val="000000"/>
                </a:solidFill>
              </a:rPr>
              <a:t> is </a:t>
            </a:r>
            <a:r>
              <a:rPr lang="en-GB" sz="3600" dirty="0" err="1">
                <a:solidFill>
                  <a:srgbClr val="000000"/>
                </a:solidFill>
              </a:rPr>
              <a:t>mijn</a:t>
            </a:r>
            <a:r>
              <a:rPr lang="en-GB" sz="3600" dirty="0">
                <a:solidFill>
                  <a:srgbClr val="000000"/>
                </a:solidFill>
              </a:rPr>
              <a:t> wens/</a:t>
            </a:r>
            <a:r>
              <a:rPr lang="en-GB" sz="3600" dirty="0" err="1">
                <a:solidFill>
                  <a:srgbClr val="000000"/>
                </a:solidFill>
              </a:rPr>
              <a:t>eis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een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oplossing</a:t>
            </a:r>
            <a:r>
              <a:rPr lang="en-GB" sz="3600" dirty="0">
                <a:solidFill>
                  <a:srgbClr val="000000"/>
                </a:solidFill>
              </a:rPr>
              <a:t>?</a:t>
            </a:r>
          </a:p>
          <a:p>
            <a:pPr marL="4762" indent="0" eaLnBrk="1" hangingPunct="1">
              <a:buClr>
                <a:srgbClr val="00003E"/>
              </a:buClr>
              <a:buSzPct val="45000"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sz="3600" dirty="0">
              <a:solidFill>
                <a:srgbClr val="000000"/>
              </a:solidFill>
            </a:endParaRPr>
          </a:p>
          <a:p>
            <a:pPr marL="323850" indent="-319088" eaLnBrk="1" hangingPunct="1"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600" dirty="0">
                <a:solidFill>
                  <a:srgbClr val="000000"/>
                </a:solidFill>
              </a:rPr>
              <a:t>Hoe </a:t>
            </a:r>
            <a:r>
              <a:rPr lang="en-GB" sz="3600" dirty="0" err="1">
                <a:solidFill>
                  <a:srgbClr val="000000"/>
                </a:solidFill>
              </a:rPr>
              <a:t>zwaar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weegt</a:t>
            </a:r>
            <a:r>
              <a:rPr lang="en-GB" sz="3600" dirty="0">
                <a:solidFill>
                  <a:srgbClr val="000000"/>
                </a:solidFill>
              </a:rPr>
              <a:t> het </a:t>
            </a:r>
            <a:r>
              <a:rPr lang="en-GB" sz="3600" dirty="0" err="1">
                <a:solidFill>
                  <a:srgbClr val="000000"/>
                </a:solidFill>
              </a:rPr>
              <a:t>probleem</a:t>
            </a:r>
            <a:r>
              <a:rPr lang="en-GB" sz="3600" dirty="0">
                <a:solidFill>
                  <a:srgbClr val="000000"/>
                </a:solidFill>
              </a:rPr>
              <a:t>?</a:t>
            </a:r>
          </a:p>
          <a:p>
            <a:pPr marL="4762" indent="0" eaLnBrk="1" hangingPunct="1">
              <a:buClr>
                <a:srgbClr val="00003E"/>
              </a:buClr>
              <a:buSzPct val="45000"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sz="3600" dirty="0">
              <a:solidFill>
                <a:srgbClr val="000000"/>
              </a:solidFill>
            </a:endParaRPr>
          </a:p>
          <a:p>
            <a:pPr marL="323850" indent="-319088" eaLnBrk="1" hangingPunct="1"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600" dirty="0">
                <a:solidFill>
                  <a:srgbClr val="000000"/>
                </a:solidFill>
              </a:rPr>
              <a:t>Hoe </a:t>
            </a:r>
            <a:r>
              <a:rPr lang="en-GB" sz="3600" dirty="0" err="1">
                <a:solidFill>
                  <a:srgbClr val="000000"/>
                </a:solidFill>
              </a:rPr>
              <a:t>ernstig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zijn</a:t>
            </a:r>
            <a:r>
              <a:rPr lang="en-GB" sz="3600" dirty="0">
                <a:solidFill>
                  <a:srgbClr val="000000"/>
                </a:solidFill>
              </a:rPr>
              <a:t> de </a:t>
            </a:r>
            <a:r>
              <a:rPr lang="en-GB" sz="3600" dirty="0" err="1">
                <a:solidFill>
                  <a:srgbClr val="000000"/>
                </a:solidFill>
              </a:rPr>
              <a:t>gevolgen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als</a:t>
            </a:r>
            <a:r>
              <a:rPr lang="en-GB" sz="3600" dirty="0">
                <a:solidFill>
                  <a:srgbClr val="000000"/>
                </a:solidFill>
              </a:rPr>
              <a:t> het </a:t>
            </a:r>
            <a:r>
              <a:rPr lang="en-GB" sz="3600" dirty="0" err="1">
                <a:solidFill>
                  <a:srgbClr val="000000"/>
                </a:solidFill>
              </a:rPr>
              <a:t>probleem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blijft</a:t>
            </a:r>
            <a:r>
              <a:rPr lang="en-GB" sz="3600" dirty="0">
                <a:solidFill>
                  <a:srgbClr val="000000"/>
                </a:solidFill>
              </a:rPr>
              <a:t> </a:t>
            </a:r>
            <a:r>
              <a:rPr lang="en-GB" sz="3600" dirty="0" err="1">
                <a:solidFill>
                  <a:srgbClr val="000000"/>
                </a:solidFill>
              </a:rPr>
              <a:t>bestaan</a:t>
            </a:r>
            <a:r>
              <a:rPr lang="en-GB" sz="36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2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4422" tIns="48921" rIns="94422" bIns="48921"/>
          <a:lstStyle/>
          <a:p>
            <a:pPr defTabSz="426935" eaLnBrk="1" hangingPunct="1">
              <a:lnSpc>
                <a:spcPct val="100000"/>
              </a:lnSpc>
              <a:buClrTx/>
              <a:buSzPct val="45000"/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en-GB" dirty="0">
                <a:cs typeface="MS Pゴシック" charset="0"/>
              </a:rPr>
              <a:t>Van wens </a:t>
            </a:r>
            <a:r>
              <a:rPr lang="en-GB" dirty="0" err="1">
                <a:cs typeface="MS Pゴシック" charset="0"/>
              </a:rPr>
              <a:t>naar</a:t>
            </a:r>
            <a:r>
              <a:rPr lang="en-GB" dirty="0">
                <a:cs typeface="MS Pゴシック" charset="0"/>
              </a:rPr>
              <a:t> </a:t>
            </a:r>
            <a:r>
              <a:rPr lang="en-GB" dirty="0" err="1">
                <a:cs typeface="MS Pゴシック" charset="0"/>
              </a:rPr>
              <a:t>probleem</a:t>
            </a:r>
            <a:endParaRPr lang="en-GB" dirty="0">
              <a:cs typeface="MS Pゴシック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/>
        <p:txBody>
          <a:bodyPr lIns="94422" tIns="48921" rIns="94422" bIns="48921"/>
          <a:lstStyle/>
          <a:p>
            <a:pPr marL="434477" indent="-434477" defTabSz="426935" eaLnBrk="1" hangingPunct="1">
              <a:spcAft>
                <a:spcPts val="1354"/>
              </a:spcAft>
              <a:buFont typeface="Arial"/>
              <a:buChar char="•"/>
              <a:tabLst>
                <a:tab pos="0" algn="l"/>
                <a:tab pos="99568" algn="l"/>
                <a:tab pos="526502" algn="l"/>
                <a:tab pos="953436" algn="l"/>
                <a:tab pos="1380371" algn="l"/>
                <a:tab pos="1807304" algn="l"/>
                <a:tab pos="2234239" algn="l"/>
                <a:tab pos="2661173" algn="l"/>
                <a:tab pos="3088107" algn="l"/>
                <a:tab pos="3515041" algn="l"/>
                <a:tab pos="3941976" algn="l"/>
                <a:tab pos="4368909" algn="l"/>
                <a:tab pos="4795844" algn="l"/>
                <a:tab pos="5222778" algn="l"/>
                <a:tab pos="5649712" algn="l"/>
                <a:tab pos="6076646" algn="l"/>
                <a:tab pos="6503580" algn="l"/>
                <a:tab pos="6930514" algn="l"/>
                <a:tab pos="7357449" algn="l"/>
                <a:tab pos="7784382" algn="l"/>
                <a:tab pos="8211317" algn="l"/>
                <a:tab pos="8255066" algn="l"/>
              </a:tabLst>
              <a:defRPr/>
            </a:pPr>
            <a:r>
              <a:rPr lang="en-GB" sz="3600" dirty="0" err="1"/>
              <a:t>Advies</a:t>
            </a:r>
            <a:r>
              <a:rPr lang="en-GB" sz="3600" dirty="0"/>
              <a:t>: </a:t>
            </a:r>
            <a:r>
              <a:rPr lang="en-GB" sz="3600" dirty="0" err="1"/>
              <a:t>benut</a:t>
            </a:r>
            <a:r>
              <a:rPr lang="en-GB" sz="3600" dirty="0"/>
              <a:t> “</a:t>
            </a:r>
            <a:r>
              <a:rPr lang="en-GB" sz="3600" dirty="0" err="1"/>
              <a:t>probleemstelling</a:t>
            </a:r>
            <a:r>
              <a:rPr lang="en-GB" sz="3600" dirty="0"/>
              <a:t>”</a:t>
            </a:r>
          </a:p>
          <a:p>
            <a:pPr marL="434477" indent="-434477" defTabSz="426935" eaLnBrk="1" hangingPunct="1">
              <a:spcAft>
                <a:spcPts val="1354"/>
              </a:spcAft>
              <a:buFont typeface="Arial"/>
              <a:buChar char="•"/>
              <a:tabLst>
                <a:tab pos="0" algn="l"/>
                <a:tab pos="99568" algn="l"/>
                <a:tab pos="526502" algn="l"/>
                <a:tab pos="953436" algn="l"/>
                <a:tab pos="1380371" algn="l"/>
                <a:tab pos="1807304" algn="l"/>
                <a:tab pos="2234239" algn="l"/>
                <a:tab pos="2661173" algn="l"/>
                <a:tab pos="3088107" algn="l"/>
                <a:tab pos="3515041" algn="l"/>
                <a:tab pos="3941976" algn="l"/>
                <a:tab pos="4368909" algn="l"/>
                <a:tab pos="4795844" algn="l"/>
                <a:tab pos="5222778" algn="l"/>
                <a:tab pos="5649712" algn="l"/>
                <a:tab pos="6076646" algn="l"/>
                <a:tab pos="6503580" algn="l"/>
                <a:tab pos="6930514" algn="l"/>
                <a:tab pos="7357449" algn="l"/>
                <a:tab pos="7784382" algn="l"/>
                <a:tab pos="8211317" algn="l"/>
                <a:tab pos="8255066" algn="l"/>
              </a:tabLst>
              <a:defRPr/>
            </a:pPr>
            <a:endParaRPr lang="en-GB" sz="3600" dirty="0"/>
          </a:p>
          <a:p>
            <a:pPr marL="434477" indent="-434477" defTabSz="426935" eaLnBrk="1" hangingPunct="1">
              <a:spcAft>
                <a:spcPts val="1354"/>
              </a:spcAft>
              <a:buFont typeface="Arial"/>
              <a:buChar char="•"/>
              <a:tabLst>
                <a:tab pos="0" algn="l"/>
                <a:tab pos="99568" algn="l"/>
                <a:tab pos="526502" algn="l"/>
                <a:tab pos="953436" algn="l"/>
                <a:tab pos="1380371" algn="l"/>
                <a:tab pos="1807304" algn="l"/>
                <a:tab pos="2234239" algn="l"/>
                <a:tab pos="2661173" algn="l"/>
                <a:tab pos="3088107" algn="l"/>
                <a:tab pos="3515041" algn="l"/>
                <a:tab pos="3941976" algn="l"/>
                <a:tab pos="4368909" algn="l"/>
                <a:tab pos="4795844" algn="l"/>
                <a:tab pos="5222778" algn="l"/>
                <a:tab pos="5649712" algn="l"/>
                <a:tab pos="6076646" algn="l"/>
                <a:tab pos="6503580" algn="l"/>
                <a:tab pos="6930514" algn="l"/>
                <a:tab pos="7357449" algn="l"/>
                <a:tab pos="7784382" algn="l"/>
                <a:tab pos="8211317" algn="l"/>
                <a:tab pos="8255066" algn="l"/>
              </a:tabLst>
              <a:defRPr/>
            </a:pPr>
            <a:r>
              <a:rPr lang="en-GB" sz="3600" dirty="0"/>
              <a:t> </a:t>
            </a:r>
            <a:r>
              <a:rPr lang="en-GB" sz="3600" dirty="0" err="1"/>
              <a:t>Probleemstelling</a:t>
            </a:r>
            <a:r>
              <a:rPr lang="en-GB" sz="3600" dirty="0"/>
              <a:t>: </a:t>
            </a:r>
            <a:r>
              <a:rPr lang="en-GB" sz="3600" dirty="0" err="1"/>
              <a:t>begrijpen</a:t>
            </a:r>
            <a:r>
              <a:rPr lang="en-GB" sz="3600" dirty="0"/>
              <a:t> en </a:t>
            </a:r>
            <a:r>
              <a:rPr lang="en-GB" sz="3600" dirty="0" err="1"/>
              <a:t>erkennen</a:t>
            </a:r>
            <a:r>
              <a:rPr lang="en-GB" sz="3600" dirty="0"/>
              <a:t> door </a:t>
            </a:r>
            <a:r>
              <a:rPr lang="en-GB" sz="3600" dirty="0" err="1"/>
              <a:t>betrokkenen</a:t>
            </a:r>
            <a:r>
              <a:rPr lang="en-GB" sz="3600" dirty="0"/>
              <a:t>?</a:t>
            </a:r>
          </a:p>
          <a:p>
            <a:pPr marL="434477" indent="-434477" defTabSz="426935" eaLnBrk="1" hangingPunct="1">
              <a:spcAft>
                <a:spcPts val="1354"/>
              </a:spcAft>
              <a:buFont typeface="Arial"/>
              <a:buChar char="•"/>
              <a:tabLst>
                <a:tab pos="0" algn="l"/>
                <a:tab pos="99568" algn="l"/>
                <a:tab pos="526502" algn="l"/>
                <a:tab pos="953436" algn="l"/>
                <a:tab pos="1380371" algn="l"/>
                <a:tab pos="1807304" algn="l"/>
                <a:tab pos="2234239" algn="l"/>
                <a:tab pos="2661173" algn="l"/>
                <a:tab pos="3088107" algn="l"/>
                <a:tab pos="3515041" algn="l"/>
                <a:tab pos="3941976" algn="l"/>
                <a:tab pos="4368909" algn="l"/>
                <a:tab pos="4795844" algn="l"/>
                <a:tab pos="5222778" algn="l"/>
                <a:tab pos="5649712" algn="l"/>
                <a:tab pos="6076646" algn="l"/>
                <a:tab pos="6503580" algn="l"/>
                <a:tab pos="6930514" algn="l"/>
                <a:tab pos="7357449" algn="l"/>
                <a:tab pos="7784382" algn="l"/>
                <a:tab pos="8211317" algn="l"/>
                <a:tab pos="8255066" algn="l"/>
              </a:tabLst>
              <a:defRPr/>
            </a:pPr>
            <a:endParaRPr lang="en-GB" sz="3600" dirty="0"/>
          </a:p>
          <a:p>
            <a:pPr marL="0" indent="0" defTabSz="426935" eaLnBrk="1" hangingPunct="1">
              <a:spcAft>
                <a:spcPts val="1354"/>
              </a:spcAft>
              <a:buNone/>
              <a:tabLst>
                <a:tab pos="0" algn="l"/>
                <a:tab pos="99568" algn="l"/>
                <a:tab pos="526502" algn="l"/>
                <a:tab pos="953436" algn="l"/>
                <a:tab pos="1380371" algn="l"/>
                <a:tab pos="1807304" algn="l"/>
                <a:tab pos="2234239" algn="l"/>
                <a:tab pos="2661173" algn="l"/>
                <a:tab pos="3088107" algn="l"/>
                <a:tab pos="3515041" algn="l"/>
                <a:tab pos="3941976" algn="l"/>
                <a:tab pos="4368909" algn="l"/>
                <a:tab pos="4795844" algn="l"/>
                <a:tab pos="5222778" algn="l"/>
                <a:tab pos="5649712" algn="l"/>
                <a:tab pos="6076646" algn="l"/>
                <a:tab pos="6503580" algn="l"/>
                <a:tab pos="6930514" algn="l"/>
                <a:tab pos="7357449" algn="l"/>
                <a:tab pos="7784382" algn="l"/>
                <a:tab pos="8211317" algn="l"/>
                <a:tab pos="8255066" algn="l"/>
              </a:tabLst>
              <a:defRPr/>
            </a:pPr>
            <a:r>
              <a:rPr lang="en-GB" sz="3600" dirty="0"/>
              <a:t>.	Wens = (</a:t>
            </a:r>
            <a:r>
              <a:rPr lang="en-GB" sz="3600" dirty="0" err="1"/>
              <a:t>voorkeurs</a:t>
            </a:r>
            <a:r>
              <a:rPr lang="en-GB" sz="3600" dirty="0"/>
              <a:t>)</a:t>
            </a:r>
            <a:r>
              <a:rPr lang="en-GB" sz="3600" dirty="0" err="1"/>
              <a:t>oplossing</a:t>
            </a:r>
            <a:endParaRPr lang="en-GB" sz="3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608017"/>
            <a:ext cx="8420100" cy="1144587"/>
          </a:xfrm>
        </p:spPr>
        <p:txBody>
          <a:bodyPr lIns="90000" tIns="46800" rIns="90000" bIns="46800"/>
          <a:lstStyle/>
          <a:p>
            <a:pPr eaLnBrk="1">
              <a:lnSpc>
                <a:spcPct val="49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www.cabBollerman.nl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90117-4B11-AA4A-91D2-675BF9185557}" type="slidenum">
              <a:rPr lang="nl-NL"/>
              <a:pPr>
                <a:defRPr/>
              </a:pPr>
              <a:t>39</a:t>
            </a:fld>
            <a:endParaRPr lang="nl-NL" dirty="0"/>
          </a:p>
        </p:txBody>
      </p:sp>
      <p:sp>
        <p:nvSpPr>
          <p:cNvPr id="109569" name="Oval 1"/>
          <p:cNvSpPr>
            <a:spLocks noChangeArrowheads="1"/>
          </p:cNvSpPr>
          <p:nvPr/>
        </p:nvSpPr>
        <p:spPr bwMode="auto">
          <a:xfrm>
            <a:off x="3860800" y="979492"/>
            <a:ext cx="1155700" cy="7635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9571" name="Line 3"/>
          <p:cNvSpPr>
            <a:spLocks noChangeShapeType="1"/>
          </p:cNvSpPr>
          <p:nvPr/>
        </p:nvSpPr>
        <p:spPr bwMode="auto">
          <a:xfrm>
            <a:off x="825500" y="914400"/>
            <a:ext cx="7842250" cy="1588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154115" y="685800"/>
            <a:ext cx="1587" cy="534988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8007350" y="685800"/>
            <a:ext cx="1588" cy="534988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2063752" y="990600"/>
            <a:ext cx="1155700" cy="762000"/>
          </a:xfrm>
          <a:prstGeom prst="ellipse">
            <a:avLst/>
          </a:prstGeom>
          <a:solidFill>
            <a:srgbClr val="CCFFFF"/>
          </a:solidFill>
          <a:ln w="28440">
            <a:solidFill>
              <a:srgbClr val="1312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6354765" y="1066800"/>
            <a:ext cx="1155700" cy="763588"/>
          </a:xfrm>
          <a:prstGeom prst="ellipse">
            <a:avLst/>
          </a:prstGeom>
          <a:solidFill>
            <a:srgbClr val="CCFFFF"/>
          </a:solidFill>
          <a:ln w="28440">
            <a:solidFill>
              <a:srgbClr val="1312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2641600" y="685801"/>
            <a:ext cx="1588" cy="379413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6850065" y="762000"/>
            <a:ext cx="1587" cy="379413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066925" y="1143000"/>
            <a:ext cx="1092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48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nl-NL" sz="2800" b="1">
                <a:solidFill>
                  <a:srgbClr val="13124D"/>
                </a:solidFill>
              </a:rPr>
              <a:t>W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354765" y="1196975"/>
            <a:ext cx="11715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48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nl-NL" sz="2800" b="1">
                <a:solidFill>
                  <a:srgbClr val="13124D"/>
                </a:solidFill>
              </a:rPr>
              <a:t>S</a:t>
            </a:r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3549650" y="620714"/>
            <a:ext cx="1588" cy="7191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0" y="1916832"/>
            <a:ext cx="9906000" cy="289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0" indent="0" algn="ctr" hangingPunct="1">
              <a:lnSpc>
                <a:spcPct val="90000"/>
              </a:lnSpc>
              <a:spcBef>
                <a:spcPts val="2250"/>
              </a:spcBef>
              <a:buClr>
                <a:srgbClr val="13124D"/>
              </a:buClr>
              <a:defRPr/>
            </a:pPr>
            <a:r>
              <a:rPr lang="en-GB" sz="4000" dirty="0" err="1"/>
              <a:t>Streefpunt</a:t>
            </a:r>
            <a:r>
              <a:rPr lang="en-GB" sz="4000" dirty="0"/>
              <a:t> = </a:t>
            </a:r>
            <a:r>
              <a:rPr lang="en-GB" sz="4000" dirty="0" err="1"/>
              <a:t>Favoriete</a:t>
            </a:r>
            <a:r>
              <a:rPr lang="en-GB" sz="4000" dirty="0"/>
              <a:t> </a:t>
            </a:r>
            <a:r>
              <a:rPr lang="en-GB" sz="4000" dirty="0" err="1"/>
              <a:t>oplossing</a:t>
            </a:r>
            <a:endParaRPr lang="en-GB" sz="4000" dirty="0"/>
          </a:p>
          <a:p>
            <a:pPr marL="0" indent="0" algn="ctr" hangingPunct="1">
              <a:lnSpc>
                <a:spcPct val="90000"/>
              </a:lnSpc>
              <a:spcBef>
                <a:spcPts val="2250"/>
              </a:spcBef>
              <a:buClr>
                <a:srgbClr val="13124D"/>
              </a:buClr>
              <a:defRPr/>
            </a:pPr>
            <a:r>
              <a:rPr lang="en-GB" sz="4000" dirty="0" err="1"/>
              <a:t>Er</a:t>
            </a:r>
            <a:r>
              <a:rPr lang="en-GB" sz="4000" dirty="0"/>
              <a:t>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dus</a:t>
            </a:r>
            <a:r>
              <a:rPr lang="en-GB" sz="4000" dirty="0"/>
              <a:t> </a:t>
            </a:r>
            <a:r>
              <a:rPr lang="en-GB" sz="4000" dirty="0" err="1"/>
              <a:t>meer</a:t>
            </a:r>
            <a:r>
              <a:rPr lang="en-GB" sz="4000" dirty="0"/>
              <a:t> </a:t>
            </a:r>
            <a:r>
              <a:rPr lang="en-GB" sz="4000" dirty="0" err="1"/>
              <a:t>oplossingen</a:t>
            </a:r>
            <a:r>
              <a:rPr lang="en-GB" sz="4000" dirty="0"/>
              <a:t>. </a:t>
            </a:r>
            <a:r>
              <a:rPr lang="en-GB" sz="4000" dirty="0" err="1"/>
              <a:t>Welke</a:t>
            </a:r>
            <a:r>
              <a:rPr lang="en-GB" sz="4000" dirty="0"/>
              <a:t>?</a:t>
            </a:r>
          </a:p>
          <a:p>
            <a:pPr marL="0" indent="0" algn="ctr" hangingPunct="1">
              <a:lnSpc>
                <a:spcPct val="90000"/>
              </a:lnSpc>
              <a:spcBef>
                <a:spcPts val="2250"/>
              </a:spcBef>
              <a:buClr>
                <a:srgbClr val="13124D"/>
              </a:buClr>
              <a:defRPr/>
            </a:pPr>
            <a:r>
              <a:rPr lang="en-GB" sz="4000" dirty="0" err="1">
                <a:latin typeface="+mj-lt"/>
                <a:ea typeface="ＭＳ Ｐゴシック" charset="0"/>
                <a:cs typeface="ＭＳ Ｐゴシック" charset="0"/>
              </a:rPr>
              <a:t>Welke</a:t>
            </a:r>
            <a:r>
              <a:rPr lang="en-GB" sz="4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4000" dirty="0" err="1">
                <a:latin typeface="+mj-lt"/>
                <a:ea typeface="ＭＳ Ｐゴシック" charset="0"/>
                <a:cs typeface="ＭＳ Ｐゴシック" charset="0"/>
              </a:rPr>
              <a:t>stappen</a:t>
            </a:r>
            <a:r>
              <a:rPr lang="en-GB" sz="4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4000" dirty="0" err="1">
                <a:latin typeface="+mj-lt"/>
                <a:ea typeface="ＭＳ Ｐゴシック" charset="0"/>
                <a:cs typeface="ＭＳ Ｐゴシック" charset="0"/>
              </a:rPr>
              <a:t>zitten</a:t>
            </a:r>
            <a:r>
              <a:rPr lang="en-GB" sz="4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4000" dirty="0" err="1">
                <a:latin typeface="+mj-lt"/>
                <a:ea typeface="ＭＳ Ｐゴシック" charset="0"/>
                <a:cs typeface="ＭＳ Ｐゴシック" charset="0"/>
              </a:rPr>
              <a:t>tussen</a:t>
            </a:r>
            <a:r>
              <a:rPr lang="en-GB" sz="4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sz="4000" dirty="0" err="1">
                <a:latin typeface="+mj-lt"/>
                <a:ea typeface="ＭＳ Ｐゴシック" charset="0"/>
                <a:cs typeface="ＭＳ Ｐゴシック" charset="0"/>
              </a:rPr>
              <a:t>streef</a:t>
            </a:r>
            <a:r>
              <a:rPr lang="en-GB" sz="4000" dirty="0">
                <a:latin typeface="+mj-lt"/>
                <a:ea typeface="ＭＳ Ｐゴシック" charset="0"/>
                <a:cs typeface="ＭＳ Ｐゴシック" charset="0"/>
              </a:rPr>
              <a:t>- en </a:t>
            </a:r>
            <a:r>
              <a:rPr lang="en-GB" sz="4000" dirty="0" err="1">
                <a:latin typeface="+mj-lt"/>
                <a:ea typeface="ＭＳ Ｐゴシック" charset="0"/>
                <a:cs typeface="ＭＳ Ｐゴシック" charset="0"/>
              </a:rPr>
              <a:t>weerstandspunt</a:t>
            </a:r>
            <a:r>
              <a:rPr lang="en-GB" sz="4000" dirty="0">
                <a:latin typeface="+mj-lt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4794250" y="692150"/>
            <a:ext cx="1588" cy="533400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4094165" y="692150"/>
            <a:ext cx="3175" cy="533400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3468690" y="692150"/>
            <a:ext cx="1587" cy="533400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5419725" y="692150"/>
            <a:ext cx="1588" cy="533400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5967415" y="692150"/>
            <a:ext cx="1587" cy="533400"/>
          </a:xfrm>
          <a:prstGeom prst="line">
            <a:avLst/>
          </a:prstGeom>
          <a:noFill/>
          <a:ln w="9360">
            <a:solidFill>
              <a:srgbClr val="1312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3860802" y="1123950"/>
            <a:ext cx="11715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48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en-GB" sz="2800" b="1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7761288" y="906467"/>
            <a:ext cx="1155700" cy="763587"/>
          </a:xfrm>
          <a:prstGeom prst="ellipse">
            <a:avLst/>
          </a:prstGeom>
          <a:solidFill>
            <a:srgbClr val="FDEADA"/>
          </a:solidFill>
          <a:ln w="2844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7761288" y="1052517"/>
            <a:ext cx="1092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lnSpc>
                <a:spcPct val="48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en-GB" sz="2800" b="1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-24203" y="5301211"/>
            <a:ext cx="9906000" cy="12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90000"/>
              </a:lnSpc>
              <a:spcBef>
                <a:spcPts val="2250"/>
              </a:spcBef>
              <a:buClr>
                <a:srgbClr val="13124D"/>
              </a:buClr>
              <a:buFont typeface="Times New Roman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4000" dirty="0" err="1">
                <a:solidFill>
                  <a:srgbClr val="000000"/>
                </a:solidFill>
                <a:latin typeface="+mj-lt"/>
              </a:rPr>
              <a:t>Wisselgeld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?</a:t>
            </a:r>
            <a:br>
              <a:rPr lang="en-GB" sz="4000" dirty="0">
                <a:solidFill>
                  <a:srgbClr val="000000"/>
                </a:solidFill>
                <a:latin typeface="+mj-lt"/>
              </a:rPr>
            </a:br>
            <a:r>
              <a:rPr lang="en-GB" sz="4000" dirty="0" err="1">
                <a:solidFill>
                  <a:srgbClr val="000000"/>
                </a:solidFill>
                <a:latin typeface="+mj-lt"/>
              </a:rPr>
              <a:t>Blijmaker</a:t>
            </a:r>
            <a:r>
              <a:rPr lang="en-GB" sz="4000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281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62120" y="404814"/>
            <a:ext cx="869526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4400" dirty="0">
                <a:solidFill>
                  <a:srgbClr val="0D0D0D"/>
                </a:solidFill>
              </a:rPr>
              <a:t>Conflicthantering: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770467" y="1423988"/>
            <a:ext cx="83650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770467" y="1212851"/>
            <a:ext cx="0" cy="474663"/>
          </a:xfrm>
          <a:prstGeom prst="line">
            <a:avLst/>
          </a:prstGeom>
          <a:noFill/>
          <a:ln w="12700">
            <a:solidFill>
              <a:srgbClr val="13124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164770" y="1268413"/>
            <a:ext cx="0" cy="474662"/>
          </a:xfrm>
          <a:prstGeom prst="line">
            <a:avLst/>
          </a:prstGeom>
          <a:noFill/>
          <a:ln w="12700">
            <a:solidFill>
              <a:srgbClr val="13124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742267" y="1266825"/>
            <a:ext cx="0" cy="420688"/>
          </a:xfrm>
          <a:prstGeom prst="line">
            <a:avLst/>
          </a:prstGeom>
          <a:noFill/>
          <a:ln w="12700">
            <a:solidFill>
              <a:srgbClr val="13124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273800" y="1266825"/>
            <a:ext cx="0" cy="420688"/>
          </a:xfrm>
          <a:prstGeom prst="line">
            <a:avLst/>
          </a:prstGeom>
          <a:noFill/>
          <a:ln w="12700">
            <a:solidFill>
              <a:srgbClr val="13124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40267" y="2005013"/>
            <a:ext cx="9816571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nl-NL" sz="3600" dirty="0">
                <a:solidFill>
                  <a:srgbClr val="0D0D0D"/>
                </a:solidFill>
              </a:rPr>
              <a:t>Samen-        	</a:t>
            </a:r>
            <a:r>
              <a:rPr lang="nl-NL" sz="3600" dirty="0" err="1">
                <a:solidFill>
                  <a:srgbClr val="0D0D0D"/>
                </a:solidFill>
              </a:rPr>
              <a:t>Probl</a:t>
            </a:r>
            <a:r>
              <a:rPr lang="nl-NL" sz="3600" dirty="0">
                <a:solidFill>
                  <a:srgbClr val="0D0D0D"/>
                </a:solidFill>
              </a:rPr>
              <a:t>.        </a:t>
            </a:r>
            <a:r>
              <a:rPr lang="nl-NL" sz="3600" b="1" dirty="0">
                <a:solidFill>
                  <a:srgbClr val="0D0D0D"/>
                </a:solidFill>
              </a:rPr>
              <a:t>OH</a:t>
            </a:r>
            <a:r>
              <a:rPr lang="nl-NL" sz="3600" dirty="0">
                <a:solidFill>
                  <a:srgbClr val="0D0D0D"/>
                </a:solidFill>
              </a:rPr>
              <a:t>   	Vechten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nl-NL" sz="3600" dirty="0">
                <a:solidFill>
                  <a:srgbClr val="0D0D0D"/>
                </a:solidFill>
              </a:rPr>
              <a:t>werken           Opl.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50333" y="3956051"/>
            <a:ext cx="803486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600" dirty="0">
                <a:solidFill>
                  <a:srgbClr val="0D0D0D"/>
                </a:solidFill>
              </a:rPr>
              <a:t>Negeren / vermijden</a:t>
            </a:r>
          </a:p>
          <a:p>
            <a:pPr>
              <a:spcBef>
                <a:spcPct val="50000"/>
              </a:spcBef>
              <a:defRPr/>
            </a:pPr>
            <a:r>
              <a:rPr lang="nl-NL" sz="3600" dirty="0">
                <a:solidFill>
                  <a:srgbClr val="0D0D0D"/>
                </a:solidFill>
              </a:rPr>
              <a:t>Toegeven</a:t>
            </a:r>
          </a:p>
          <a:p>
            <a:pPr>
              <a:spcBef>
                <a:spcPct val="50000"/>
              </a:spcBef>
              <a:defRPr/>
            </a:pPr>
            <a:r>
              <a:rPr lang="nl-NL" sz="3600" dirty="0">
                <a:solidFill>
                  <a:srgbClr val="0D0D0D"/>
                </a:solidFill>
              </a:rPr>
              <a:t>Afleiden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BE63DFE-7352-1F42-8ABE-D034EBF720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400" dirty="0"/>
              <a:t>Het </a:t>
            </a:r>
            <a:r>
              <a:rPr lang="en-GB" sz="4400" dirty="0" err="1"/>
              <a:t>gesprek</a:t>
            </a:r>
            <a:r>
              <a:rPr lang="en-GB" dirty="0"/>
              <a:t> – het </a:t>
            </a:r>
            <a:r>
              <a:rPr lang="en-GB" dirty="0" err="1"/>
              <a:t>proces</a:t>
            </a:r>
            <a:endParaRPr lang="nl-NL" dirty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/>
        <p:txBody>
          <a:bodyPr lIns="94320" tIns="48960" rIns="94320" bIns="48960"/>
          <a:lstStyle/>
          <a:p>
            <a:pPr marL="323850" indent="-319088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200" dirty="0">
                <a:solidFill>
                  <a:srgbClr val="000000"/>
                </a:solidFill>
              </a:rPr>
              <a:t>H</a:t>
            </a:r>
            <a:r>
              <a:rPr lang="en-GB" dirty="0">
                <a:solidFill>
                  <a:srgbClr val="000000"/>
                </a:solidFill>
              </a:rPr>
              <a:t>oe start </a:t>
            </a:r>
            <a:r>
              <a:rPr lang="en-GB" dirty="0" err="1">
                <a:solidFill>
                  <a:srgbClr val="000000"/>
                </a:solidFill>
              </a:rPr>
              <a:t>ik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zodat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probleem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oplossende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benadering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ontstaat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323850" indent="-319088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Welke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vragen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marges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achterhalen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323850" indent="-319088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Hoe </a:t>
            </a:r>
            <a:r>
              <a:rPr lang="en-GB" dirty="0" err="1">
                <a:solidFill>
                  <a:srgbClr val="000000"/>
                </a:solidFill>
              </a:rPr>
              <a:t>formuleer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ik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mijn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voorkeursoplossing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dirty="0">
              <a:solidFill>
                <a:srgbClr val="000000"/>
              </a:solidFill>
            </a:endParaRPr>
          </a:p>
          <a:p>
            <a:pPr marL="4762" indent="0" algn="ctr" eaLnBrk="1" hangingPunct="1">
              <a:spcBef>
                <a:spcPts val="663"/>
              </a:spcBef>
              <a:buClr>
                <a:srgbClr val="00003E"/>
              </a:buClr>
              <a:buSzPct val="45000"/>
              <a:buFont typeface="Arial" charset="0"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Opschrijven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3745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94422" tIns="48921" rIns="94422" bIns="48921"/>
          <a:lstStyle/>
          <a:p>
            <a:pPr defTabSz="426935" eaLnBrk="1">
              <a:lnSpc>
                <a:spcPct val="100000"/>
              </a:lnSpc>
              <a:buClrTx/>
              <a:buSzPct val="45000"/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en-GB" dirty="0" err="1">
                <a:cs typeface="MS Pゴシック" charset="0"/>
              </a:rPr>
              <a:t>Explorerend</a:t>
            </a:r>
            <a:r>
              <a:rPr lang="en-GB" dirty="0">
                <a:cs typeface="MS Pゴシック" charset="0"/>
              </a:rPr>
              <a:t> </a:t>
            </a:r>
            <a:r>
              <a:rPr lang="en-GB" dirty="0" err="1">
                <a:cs typeface="MS Pゴシック" charset="0"/>
              </a:rPr>
              <a:t>gedrag</a:t>
            </a:r>
            <a:br>
              <a:rPr lang="en-GB" dirty="0">
                <a:cs typeface="MS Pゴシック" charset="0"/>
              </a:rPr>
            </a:br>
            <a:r>
              <a:rPr lang="en-GB" dirty="0" err="1">
                <a:cs typeface="MS Pゴシック" charset="0"/>
              </a:rPr>
              <a:t>Vragen</a:t>
            </a:r>
            <a:r>
              <a:rPr lang="en-GB" dirty="0">
                <a:cs typeface="MS Pゴシック" charset="0"/>
              </a:rPr>
              <a:t> </a:t>
            </a:r>
            <a:r>
              <a:rPr lang="en-GB" dirty="0" err="1">
                <a:cs typeface="MS Pゴシック" charset="0"/>
              </a:rPr>
              <a:t>stellen</a:t>
            </a:r>
            <a:r>
              <a:rPr lang="en-GB" dirty="0">
                <a:cs typeface="MS Pゴシック" charset="0"/>
              </a:rPr>
              <a:t>!</a:t>
            </a:r>
            <a:r>
              <a:rPr lang="en-GB" dirty="0"/>
              <a:t> 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lIns="94422" tIns="48921" rIns="94422" bIns="48921"/>
          <a:lstStyle/>
          <a:p>
            <a:pPr marL="455598" indent="-434477" defTabSz="426935" eaLnBrk="1">
              <a:lnSpc>
                <a:spcPct val="90000"/>
              </a:lnSpc>
              <a:spcAft>
                <a:spcPts val="1354"/>
              </a:spcAft>
              <a:buFont typeface="Arial"/>
              <a:buChar char="•"/>
              <a:tabLst>
                <a:tab pos="312281" algn="l"/>
                <a:tab pos="411849" algn="l"/>
                <a:tab pos="838782" algn="l"/>
                <a:tab pos="1265717" algn="l"/>
                <a:tab pos="1692651" algn="l"/>
                <a:tab pos="2119585" algn="l"/>
                <a:tab pos="2546519" algn="l"/>
                <a:tab pos="2973454" algn="l"/>
                <a:tab pos="3400387" algn="l"/>
                <a:tab pos="3827322" algn="l"/>
                <a:tab pos="4254256" algn="l"/>
                <a:tab pos="4681190" algn="l"/>
                <a:tab pos="5108124" algn="l"/>
                <a:tab pos="5535058" algn="l"/>
                <a:tab pos="5961992" algn="l"/>
                <a:tab pos="6388927" algn="l"/>
                <a:tab pos="6815860" algn="l"/>
                <a:tab pos="7242795" algn="l"/>
                <a:tab pos="7669729" algn="l"/>
                <a:tab pos="8096663" algn="l"/>
                <a:tab pos="8523597" algn="l"/>
              </a:tabLst>
              <a:defRPr/>
            </a:pPr>
            <a:endParaRPr lang="en-GB" sz="4000" dirty="0"/>
          </a:p>
          <a:p>
            <a:pPr marL="21121" indent="0" algn="ctr" defTabSz="426935" eaLnBrk="1">
              <a:lnSpc>
                <a:spcPct val="90000"/>
              </a:lnSpc>
              <a:spcAft>
                <a:spcPts val="1354"/>
              </a:spcAft>
              <a:buNone/>
              <a:tabLst>
                <a:tab pos="312281" algn="l"/>
                <a:tab pos="411849" algn="l"/>
                <a:tab pos="838782" algn="l"/>
                <a:tab pos="1265717" algn="l"/>
                <a:tab pos="1692651" algn="l"/>
                <a:tab pos="2119585" algn="l"/>
                <a:tab pos="2546519" algn="l"/>
                <a:tab pos="2973454" algn="l"/>
                <a:tab pos="3400387" algn="l"/>
                <a:tab pos="3827322" algn="l"/>
                <a:tab pos="4254256" algn="l"/>
                <a:tab pos="4681190" algn="l"/>
                <a:tab pos="5108124" algn="l"/>
                <a:tab pos="5535058" algn="l"/>
                <a:tab pos="5961992" algn="l"/>
                <a:tab pos="6388927" algn="l"/>
                <a:tab pos="6815860" algn="l"/>
                <a:tab pos="7242795" algn="l"/>
                <a:tab pos="7669729" algn="l"/>
                <a:tab pos="8096663" algn="l"/>
                <a:tab pos="8523597" algn="l"/>
              </a:tabLst>
              <a:defRPr/>
            </a:pPr>
            <a:r>
              <a:rPr lang="en-GB" sz="4000" dirty="0" err="1"/>
              <a:t>Wat</a:t>
            </a:r>
            <a:r>
              <a:rPr lang="en-GB" sz="4000" dirty="0"/>
              <a:t> </a:t>
            </a:r>
            <a:r>
              <a:rPr lang="en-GB" sz="4000" dirty="0" err="1"/>
              <a:t>wil</a:t>
            </a:r>
            <a:r>
              <a:rPr lang="en-GB" sz="4000" dirty="0"/>
              <a:t> de </a:t>
            </a:r>
            <a:r>
              <a:rPr lang="en-GB" sz="4000" dirty="0" err="1"/>
              <a:t>ander</a:t>
            </a:r>
            <a:r>
              <a:rPr lang="en-GB" sz="4000" dirty="0"/>
              <a:t> </a:t>
            </a:r>
            <a:r>
              <a:rPr lang="en-GB" sz="4000" b="1" u="sng" dirty="0" err="1"/>
              <a:t>wel</a:t>
            </a:r>
            <a:r>
              <a:rPr lang="en-GB" sz="4000" b="1" u="sng" dirty="0"/>
              <a:t> </a:t>
            </a:r>
            <a:r>
              <a:rPr lang="en-GB" sz="4000" dirty="0" err="1"/>
              <a:t>doen</a:t>
            </a:r>
            <a:r>
              <a:rPr lang="en-GB" sz="4000" dirty="0"/>
              <a:t>?</a:t>
            </a:r>
          </a:p>
          <a:p>
            <a:pPr marL="455598" indent="-434477" defTabSz="426935" eaLnBrk="1">
              <a:lnSpc>
                <a:spcPct val="90000"/>
              </a:lnSpc>
              <a:spcAft>
                <a:spcPts val="1354"/>
              </a:spcAft>
              <a:buFont typeface="Arial"/>
              <a:buChar char="•"/>
              <a:tabLst>
                <a:tab pos="312281" algn="l"/>
                <a:tab pos="411849" algn="l"/>
                <a:tab pos="838782" algn="l"/>
                <a:tab pos="1265717" algn="l"/>
                <a:tab pos="1692651" algn="l"/>
                <a:tab pos="2119585" algn="l"/>
                <a:tab pos="2546519" algn="l"/>
                <a:tab pos="2973454" algn="l"/>
                <a:tab pos="3400387" algn="l"/>
                <a:tab pos="3827322" algn="l"/>
                <a:tab pos="4254256" algn="l"/>
                <a:tab pos="4681190" algn="l"/>
                <a:tab pos="5108124" algn="l"/>
                <a:tab pos="5535058" algn="l"/>
                <a:tab pos="5961992" algn="l"/>
                <a:tab pos="6388927" algn="l"/>
                <a:tab pos="6815860" algn="l"/>
                <a:tab pos="7242795" algn="l"/>
                <a:tab pos="7669729" algn="l"/>
                <a:tab pos="8096663" algn="l"/>
                <a:tab pos="8523597" algn="l"/>
              </a:tabLst>
              <a:defRPr/>
            </a:pPr>
            <a:endParaRPr lang="en-GB" sz="4000" dirty="0"/>
          </a:p>
          <a:p>
            <a:pPr marL="455598" indent="-434477" defTabSz="426935" eaLnBrk="1">
              <a:lnSpc>
                <a:spcPct val="90000"/>
              </a:lnSpc>
              <a:spcAft>
                <a:spcPts val="1354"/>
              </a:spcAft>
              <a:buFont typeface="Arial"/>
              <a:buChar char="•"/>
              <a:tabLst>
                <a:tab pos="312281" algn="l"/>
                <a:tab pos="411849" algn="l"/>
                <a:tab pos="838782" algn="l"/>
                <a:tab pos="1265717" algn="l"/>
                <a:tab pos="1692651" algn="l"/>
                <a:tab pos="2119585" algn="l"/>
                <a:tab pos="2546519" algn="l"/>
                <a:tab pos="2973454" algn="l"/>
                <a:tab pos="3400387" algn="l"/>
                <a:tab pos="3827322" algn="l"/>
                <a:tab pos="4254256" algn="l"/>
                <a:tab pos="4681190" algn="l"/>
                <a:tab pos="5108124" algn="l"/>
                <a:tab pos="5535058" algn="l"/>
                <a:tab pos="5961992" algn="l"/>
                <a:tab pos="6388927" algn="l"/>
                <a:tab pos="6815860" algn="l"/>
                <a:tab pos="7242795" algn="l"/>
                <a:tab pos="7669729" algn="l"/>
                <a:tab pos="8096663" algn="l"/>
                <a:tab pos="8523597" algn="l"/>
              </a:tabLst>
              <a:defRPr/>
            </a:pPr>
            <a:endParaRPr lang="en-GB" sz="4000" dirty="0"/>
          </a:p>
          <a:p>
            <a:pPr marL="455598" indent="-434477" defTabSz="426935" eaLnBrk="1">
              <a:lnSpc>
                <a:spcPct val="90000"/>
              </a:lnSpc>
              <a:spcAft>
                <a:spcPts val="1354"/>
              </a:spcAft>
              <a:buFont typeface="Arial"/>
              <a:buChar char="•"/>
              <a:tabLst>
                <a:tab pos="312281" algn="l"/>
                <a:tab pos="411849" algn="l"/>
                <a:tab pos="838782" algn="l"/>
                <a:tab pos="1265717" algn="l"/>
                <a:tab pos="1692651" algn="l"/>
                <a:tab pos="2119585" algn="l"/>
                <a:tab pos="2546519" algn="l"/>
                <a:tab pos="2973454" algn="l"/>
                <a:tab pos="3400387" algn="l"/>
                <a:tab pos="3827322" algn="l"/>
                <a:tab pos="4254256" algn="l"/>
                <a:tab pos="4681190" algn="l"/>
                <a:tab pos="5108124" algn="l"/>
                <a:tab pos="5535058" algn="l"/>
                <a:tab pos="5961992" algn="l"/>
                <a:tab pos="6388927" algn="l"/>
                <a:tab pos="6815860" algn="l"/>
                <a:tab pos="7242795" algn="l"/>
                <a:tab pos="7669729" algn="l"/>
                <a:tab pos="8096663" algn="l"/>
                <a:tab pos="8523597" algn="l"/>
              </a:tabLst>
              <a:defRPr/>
            </a:pPr>
            <a:endParaRPr lang="en-GB" sz="4000" dirty="0"/>
          </a:p>
          <a:p>
            <a:pPr marL="890075" lvl="1" indent="-434477" defTabSz="426935" eaLnBrk="1">
              <a:lnSpc>
                <a:spcPct val="90000"/>
              </a:lnSpc>
              <a:spcAft>
                <a:spcPts val="1081"/>
              </a:spcAft>
              <a:buFont typeface="Lucida Grande"/>
              <a:buChar char="−"/>
              <a:tabLst>
                <a:tab pos="312281" algn="l"/>
                <a:tab pos="411849" algn="l"/>
                <a:tab pos="838782" algn="l"/>
                <a:tab pos="1265717" algn="l"/>
                <a:tab pos="1692651" algn="l"/>
                <a:tab pos="2119585" algn="l"/>
                <a:tab pos="2546519" algn="l"/>
                <a:tab pos="2973454" algn="l"/>
                <a:tab pos="3400387" algn="l"/>
                <a:tab pos="3827322" algn="l"/>
                <a:tab pos="4254256" algn="l"/>
                <a:tab pos="4681190" algn="l"/>
                <a:tab pos="5108124" algn="l"/>
                <a:tab pos="5535058" algn="l"/>
                <a:tab pos="5961992" algn="l"/>
                <a:tab pos="6388927" algn="l"/>
                <a:tab pos="6815860" algn="l"/>
                <a:tab pos="7242795" algn="l"/>
                <a:tab pos="7669729" algn="l"/>
                <a:tab pos="8096663" algn="l"/>
                <a:tab pos="8523597" algn="l"/>
              </a:tabLst>
              <a:defRPr/>
            </a:pPr>
            <a:endParaRPr lang="en-GB" sz="32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1338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0D0D0D"/>
                </a:solidFill>
              </a:rPr>
              <a:t>Explorerend gedrag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981201"/>
            <a:ext cx="9163049" cy="42338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b="1" dirty="0">
                <a:solidFill>
                  <a:srgbClr val="0D0D0D"/>
                </a:solidFill>
              </a:rPr>
              <a:t>Vragen:</a:t>
            </a:r>
            <a:r>
              <a:rPr lang="nl-NL" dirty="0">
                <a:solidFill>
                  <a:srgbClr val="0D0D0D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>
                <a:solidFill>
                  <a:srgbClr val="0D0D0D"/>
                </a:solidFill>
              </a:rPr>
              <a:t>	(In)directe vraag om informatie: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ja-JP" altLang="nl-NL" sz="3200" dirty="0">
                <a:solidFill>
                  <a:srgbClr val="0D0D0D"/>
                </a:solidFill>
              </a:rPr>
              <a:t>“</a:t>
            </a:r>
            <a:r>
              <a:rPr lang="nl-NL" sz="3200" dirty="0">
                <a:solidFill>
                  <a:srgbClr val="0D0D0D"/>
                </a:solidFill>
              </a:rPr>
              <a:t>Welke oplossingen had u nog meer bedacht?</a:t>
            </a:r>
            <a:r>
              <a:rPr lang="ja-JP" altLang="nl-NL" sz="3200" dirty="0">
                <a:solidFill>
                  <a:srgbClr val="0D0D0D"/>
                </a:solidFill>
              </a:rPr>
              <a:t>”</a:t>
            </a:r>
            <a:endParaRPr lang="nl-NL" sz="3200" dirty="0">
              <a:solidFill>
                <a:srgbClr val="0D0D0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l-NL" dirty="0">
                <a:solidFill>
                  <a:srgbClr val="0D0D0D"/>
                </a:solidFill>
              </a:rPr>
              <a:t>	Voorwaardelijke vraag:</a:t>
            </a:r>
          </a:p>
          <a:p>
            <a:pPr lvl="1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ja-JP" altLang="nl-NL" sz="3200" dirty="0">
                <a:solidFill>
                  <a:srgbClr val="0D0D0D"/>
                </a:solidFill>
              </a:rPr>
              <a:t>“</a:t>
            </a:r>
            <a:r>
              <a:rPr lang="nl-NL" sz="3200" b="1" u="sng" dirty="0">
                <a:solidFill>
                  <a:srgbClr val="0D0D0D"/>
                </a:solidFill>
              </a:rPr>
              <a:t>Als</a:t>
            </a:r>
            <a:r>
              <a:rPr lang="nl-NL" sz="3200" dirty="0">
                <a:solidFill>
                  <a:srgbClr val="0D0D0D"/>
                </a:solidFill>
              </a:rPr>
              <a:t> ik cash betaal, krijg ik </a:t>
            </a:r>
            <a:r>
              <a:rPr lang="nl-NL" sz="3200" b="1" u="sng" dirty="0">
                <a:solidFill>
                  <a:srgbClr val="0D0D0D"/>
                </a:solidFill>
              </a:rPr>
              <a:t>dan</a:t>
            </a:r>
            <a:r>
              <a:rPr lang="nl-NL" sz="3200" dirty="0">
                <a:solidFill>
                  <a:srgbClr val="0D0D0D"/>
                </a:solidFill>
              </a:rPr>
              <a:t> korting?</a:t>
            </a:r>
            <a:r>
              <a:rPr lang="ja-JP" altLang="nl-NL" sz="3200" dirty="0">
                <a:solidFill>
                  <a:srgbClr val="0D0D0D"/>
                </a:solidFill>
              </a:rPr>
              <a:t>”</a:t>
            </a:r>
            <a:endParaRPr lang="nl-NL" sz="3200" dirty="0">
              <a:solidFill>
                <a:srgbClr val="0D0D0D"/>
              </a:solidFill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ja-JP" altLang="nl-NL" sz="3200" dirty="0">
                <a:solidFill>
                  <a:srgbClr val="0D0D0D"/>
                </a:solidFill>
              </a:rPr>
              <a:t>“</a:t>
            </a:r>
            <a:r>
              <a:rPr lang="nl-NL" sz="3200" b="1" u="sng" dirty="0">
                <a:solidFill>
                  <a:srgbClr val="0D0D0D"/>
                </a:solidFill>
              </a:rPr>
              <a:t>Stel dat</a:t>
            </a:r>
            <a:r>
              <a:rPr lang="nl-NL" sz="3200" dirty="0">
                <a:solidFill>
                  <a:srgbClr val="0D0D0D"/>
                </a:solidFill>
              </a:rPr>
              <a:t> ik je ....... doe,  </a:t>
            </a:r>
            <a:r>
              <a:rPr lang="nl-NL" sz="3200" b="1" u="sng" dirty="0">
                <a:solidFill>
                  <a:srgbClr val="0D0D0D"/>
                </a:solidFill>
              </a:rPr>
              <a:t>doe jij dan </a:t>
            </a:r>
            <a:r>
              <a:rPr lang="nl-NL" sz="3200" dirty="0">
                <a:solidFill>
                  <a:srgbClr val="0D0D0D"/>
                </a:solidFill>
              </a:rPr>
              <a:t>......?</a:t>
            </a:r>
            <a:r>
              <a:rPr lang="ja-JP" altLang="nl-NL" sz="3200" dirty="0">
                <a:solidFill>
                  <a:srgbClr val="0D0D0D"/>
                </a:solidFill>
              </a:rPr>
              <a:t>”</a:t>
            </a:r>
            <a:endParaRPr lang="en-US" altLang="ja-JP" sz="3200" dirty="0">
              <a:solidFill>
                <a:srgbClr val="0D0D0D"/>
              </a:solidFill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None/>
              <a:defRPr/>
            </a:pPr>
            <a:endParaRPr lang="nl-NL" sz="3200" dirty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nl-NL" b="1" dirty="0">
                <a:solidFill>
                  <a:srgbClr val="0D0D0D"/>
                </a:solidFill>
              </a:rPr>
              <a:t>STILTES</a:t>
            </a:r>
            <a:endParaRPr lang="nl-NL" dirty="0">
              <a:solidFill>
                <a:srgbClr val="0D0D0D"/>
              </a:solidFill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None/>
              <a:defRPr/>
            </a:pPr>
            <a:endParaRPr lang="nl-NL" sz="2000" dirty="0">
              <a:solidFill>
                <a:srgbClr val="0D0D0D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9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>
            <a:normAutofit fontScale="90000"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dirty="0" err="1"/>
              <a:t>Attentiepunten</a:t>
            </a:r>
            <a:r>
              <a:rPr lang="en-GB" dirty="0"/>
              <a:t> </a:t>
            </a:r>
            <a:r>
              <a:rPr lang="en-GB" dirty="0" err="1"/>
              <a:t>vraagstellingstechniek</a:t>
            </a:r>
            <a:endParaRPr lang="en-GB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marL="325438" indent="-325438" eaLnBrk="1" hangingPunct="1">
              <a:spcBef>
                <a:spcPts val="800"/>
              </a:spcBef>
              <a:buFont typeface="Times New Roman" charset="0"/>
              <a:buChar char="•"/>
              <a:tabLst>
                <a:tab pos="325438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sz="3600" dirty="0"/>
              <a:t>Gun de </a:t>
            </a:r>
            <a:r>
              <a:rPr lang="en-GB" sz="3600" dirty="0" err="1"/>
              <a:t>ander</a:t>
            </a:r>
            <a:r>
              <a:rPr lang="en-GB" sz="3600" dirty="0"/>
              <a:t> </a:t>
            </a:r>
            <a:r>
              <a:rPr lang="en-GB" sz="3600" dirty="0" err="1"/>
              <a:t>voldoende</a:t>
            </a:r>
            <a:r>
              <a:rPr lang="en-GB" sz="3600" dirty="0"/>
              <a:t> </a:t>
            </a:r>
            <a:r>
              <a:rPr lang="en-GB" sz="3600" dirty="0" err="1"/>
              <a:t>denktijd</a:t>
            </a:r>
            <a:endParaRPr lang="en-GB" sz="3600" dirty="0"/>
          </a:p>
          <a:p>
            <a:pPr marL="325438" indent="-325438" eaLnBrk="1" hangingPunct="1">
              <a:spcBef>
                <a:spcPts val="800"/>
              </a:spcBef>
              <a:buFont typeface="Times New Roman" charset="0"/>
              <a:buChar char="•"/>
              <a:tabLst>
                <a:tab pos="325438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sz="3600" dirty="0" err="1"/>
              <a:t>Zwijg</a:t>
            </a:r>
            <a:r>
              <a:rPr lang="en-GB" sz="3600" dirty="0"/>
              <a:t> </a:t>
            </a:r>
            <a:r>
              <a:rPr lang="en-GB" sz="3600" dirty="0" err="1"/>
              <a:t>als</a:t>
            </a:r>
            <a:r>
              <a:rPr lang="en-GB" sz="3600" dirty="0"/>
              <a:t> de </a:t>
            </a:r>
            <a:r>
              <a:rPr lang="en-GB" sz="3600" dirty="0" err="1"/>
              <a:t>ander</a:t>
            </a:r>
            <a:r>
              <a:rPr lang="en-GB" sz="3600" dirty="0"/>
              <a:t> </a:t>
            </a:r>
            <a:r>
              <a:rPr lang="en-GB" sz="3600" dirty="0" err="1"/>
              <a:t>zwijgt</a:t>
            </a:r>
            <a:endParaRPr lang="en-GB" sz="3600" dirty="0"/>
          </a:p>
          <a:p>
            <a:pPr marL="325438" indent="-325438" eaLnBrk="1" hangingPunct="1">
              <a:spcBef>
                <a:spcPts val="800"/>
              </a:spcBef>
              <a:buFont typeface="Times New Roman" charset="0"/>
              <a:buChar char="•"/>
              <a:tabLst>
                <a:tab pos="325438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sz="3600" dirty="0" err="1"/>
              <a:t>Geef</a:t>
            </a:r>
            <a:r>
              <a:rPr lang="en-GB" sz="3600" dirty="0"/>
              <a:t> </a:t>
            </a:r>
            <a:r>
              <a:rPr lang="en-GB" sz="3600" dirty="0" err="1"/>
              <a:t>geen</a:t>
            </a:r>
            <a:r>
              <a:rPr lang="en-GB" sz="3600" dirty="0"/>
              <a:t> </a:t>
            </a:r>
            <a:r>
              <a:rPr lang="en-GB" sz="3600" dirty="0" err="1"/>
              <a:t>antwoord</a:t>
            </a:r>
            <a:r>
              <a:rPr lang="en-GB" sz="3600" dirty="0"/>
              <a:t> op </a:t>
            </a:r>
            <a:r>
              <a:rPr lang="en-GB" sz="3600" dirty="0" err="1"/>
              <a:t>eigen</a:t>
            </a:r>
            <a:r>
              <a:rPr lang="en-GB" sz="3600" dirty="0"/>
              <a:t> </a:t>
            </a:r>
            <a:r>
              <a:rPr lang="en-GB" sz="3600" dirty="0" err="1"/>
              <a:t>vraag</a:t>
            </a:r>
            <a:endParaRPr lang="en-GB" sz="3600" dirty="0"/>
          </a:p>
          <a:p>
            <a:pPr marL="325438" indent="-325438" eaLnBrk="1" hangingPunct="1">
              <a:spcBef>
                <a:spcPts val="800"/>
              </a:spcBef>
              <a:buFont typeface="Times New Roman" charset="0"/>
              <a:buChar char="•"/>
              <a:tabLst>
                <a:tab pos="325438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sz="3600" dirty="0" err="1"/>
              <a:t>Stel</a:t>
            </a:r>
            <a:r>
              <a:rPr lang="en-GB" sz="3600" dirty="0"/>
              <a:t> </a:t>
            </a:r>
            <a:r>
              <a:rPr lang="en-GB" sz="3600" dirty="0" err="1"/>
              <a:t>nooit</a:t>
            </a:r>
            <a:r>
              <a:rPr lang="en-GB" sz="3600" dirty="0"/>
              <a:t> </a:t>
            </a:r>
            <a:r>
              <a:rPr lang="en-GB" sz="3600" dirty="0" err="1"/>
              <a:t>meerdere</a:t>
            </a:r>
            <a:r>
              <a:rPr lang="en-GB" sz="3600" dirty="0"/>
              <a:t> </a:t>
            </a:r>
            <a:r>
              <a:rPr lang="en-GB" sz="3600" dirty="0" err="1"/>
              <a:t>vragen</a:t>
            </a:r>
            <a:r>
              <a:rPr lang="en-GB" sz="3600" dirty="0"/>
              <a:t> in </a:t>
            </a:r>
            <a:r>
              <a:rPr lang="en-GB" sz="3600" dirty="0" err="1"/>
              <a:t>één</a:t>
            </a:r>
            <a:endParaRPr lang="en-GB" sz="3600" dirty="0"/>
          </a:p>
          <a:p>
            <a:pPr marL="325438" indent="-325438" eaLnBrk="1" hangingPunct="1">
              <a:spcBef>
                <a:spcPts val="800"/>
              </a:spcBef>
              <a:buFont typeface="Times New Roman" charset="0"/>
              <a:buChar char="•"/>
              <a:tabLst>
                <a:tab pos="325438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sz="3600" dirty="0"/>
              <a:t>Let op non-</a:t>
            </a:r>
            <a:r>
              <a:rPr lang="en-GB" sz="3600" dirty="0" err="1"/>
              <a:t>verbaal</a:t>
            </a:r>
            <a:r>
              <a:rPr lang="en-GB" sz="3600" dirty="0"/>
              <a:t> </a:t>
            </a:r>
            <a:r>
              <a:rPr lang="en-GB" sz="3600" dirty="0" err="1"/>
              <a:t>gedrag</a:t>
            </a:r>
            <a:endParaRPr lang="en-GB" sz="3600" dirty="0"/>
          </a:p>
          <a:p>
            <a:pPr marL="325438" indent="-325438" eaLnBrk="1" hangingPunct="1">
              <a:spcBef>
                <a:spcPts val="800"/>
              </a:spcBef>
              <a:buFont typeface="Times New Roman" charset="0"/>
              <a:buChar char="•"/>
              <a:tabLst>
                <a:tab pos="325438" algn="l"/>
                <a:tab pos="425450" algn="l"/>
                <a:tab pos="852488" algn="l"/>
                <a:tab pos="1279525" algn="l"/>
                <a:tab pos="1706563" algn="l"/>
                <a:tab pos="2133600" algn="l"/>
                <a:tab pos="2560638" algn="l"/>
                <a:tab pos="2987675" algn="l"/>
                <a:tab pos="3414713" algn="l"/>
                <a:tab pos="3841750" algn="l"/>
                <a:tab pos="4268788" algn="l"/>
                <a:tab pos="4695825" algn="l"/>
                <a:tab pos="5122863" algn="l"/>
                <a:tab pos="5549900" algn="l"/>
                <a:tab pos="5976938" algn="l"/>
                <a:tab pos="6403975" algn="l"/>
                <a:tab pos="6831013" algn="l"/>
                <a:tab pos="7258050" algn="l"/>
                <a:tab pos="7685088" algn="l"/>
                <a:tab pos="8112125" algn="l"/>
                <a:tab pos="8539163" algn="l"/>
              </a:tabLst>
              <a:defRPr/>
            </a:pPr>
            <a:r>
              <a:rPr lang="en-GB" sz="3600" dirty="0" err="1"/>
              <a:t>Herformuleer</a:t>
            </a:r>
            <a:r>
              <a:rPr lang="en-GB" sz="3600" dirty="0"/>
              <a:t> </a:t>
            </a:r>
            <a:r>
              <a:rPr lang="en-GB" sz="3600" dirty="0" err="1"/>
              <a:t>indien</a:t>
            </a:r>
            <a:r>
              <a:rPr lang="en-GB" sz="3600" dirty="0"/>
              <a:t> </a:t>
            </a:r>
            <a:r>
              <a:rPr lang="en-GB" sz="3600" dirty="0" err="1"/>
              <a:t>nodig</a:t>
            </a:r>
            <a:endParaRPr lang="en-GB" sz="3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2931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2"/>
            <a:ext cx="7918769" cy="6740525"/>
          </a:xfrm>
        </p:spPr>
        <p:txBody>
          <a:bodyPr lIns="94320" tIns="48960" rIns="94320" bIns="48960">
            <a:normAutofit fontScale="90000"/>
          </a:bodyPr>
          <a:lstStyle/>
          <a:p>
            <a:pPr marL="1955800" indent="-214313" eaLnBrk="1" hangingPunct="1">
              <a:lnSpc>
                <a:spcPct val="100000"/>
              </a:lnSpc>
              <a:buClrTx/>
              <a:buFontTx/>
              <a:buNone/>
              <a:tabLst>
                <a:tab pos="1955800" algn="l"/>
                <a:tab pos="2381250" algn="l"/>
                <a:tab pos="2808288" algn="l"/>
                <a:tab pos="3235325" algn="l"/>
                <a:tab pos="3662363" algn="l"/>
                <a:tab pos="4089400" algn="l"/>
                <a:tab pos="4516438" algn="l"/>
                <a:tab pos="4943475" algn="l"/>
                <a:tab pos="5370513" algn="l"/>
                <a:tab pos="5797550" algn="l"/>
                <a:tab pos="6224588" algn="l"/>
                <a:tab pos="6651625" algn="l"/>
                <a:tab pos="7078663" algn="l"/>
                <a:tab pos="7505700" algn="l"/>
                <a:tab pos="7932738" algn="l"/>
                <a:tab pos="8359775" algn="l"/>
                <a:tab pos="8786813" algn="l"/>
                <a:tab pos="9213850" algn="l"/>
                <a:tab pos="9640888" algn="l"/>
                <a:tab pos="10067925" algn="l"/>
                <a:tab pos="10494963" algn="l"/>
              </a:tabLst>
              <a:defRPr/>
            </a:pPr>
            <a:r>
              <a:rPr lang="en-GB" sz="8800" dirty="0"/>
              <a:t>STILTE</a:t>
            </a:r>
            <a:br>
              <a:rPr lang="en-GB" sz="8800" dirty="0"/>
            </a:br>
            <a:br>
              <a:rPr lang="en-GB" sz="8800" dirty="0">
                <a:solidFill>
                  <a:srgbClr val="000066"/>
                </a:solidFill>
              </a:rPr>
            </a:br>
            <a:r>
              <a:rPr lang="en-GB" sz="4400" dirty="0" err="1">
                <a:solidFill>
                  <a:srgbClr val="000000"/>
                </a:solidFill>
              </a:rPr>
              <a:t>Blijf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r>
              <a:rPr lang="en-GB" sz="4400" dirty="0" err="1">
                <a:solidFill>
                  <a:srgbClr val="000000"/>
                </a:solidFill>
              </a:rPr>
              <a:t>vriendelijk</a:t>
            </a:r>
            <a:r>
              <a:rPr lang="en-GB" sz="4400" dirty="0">
                <a:solidFill>
                  <a:srgbClr val="000000"/>
                </a:solidFill>
              </a:rPr>
              <a:t> en </a:t>
            </a:r>
            <a:r>
              <a:rPr lang="en-GB" sz="4400" dirty="0" err="1">
                <a:solidFill>
                  <a:srgbClr val="000000"/>
                </a:solidFill>
              </a:rPr>
              <a:t>rustig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r>
              <a:rPr lang="en-GB" sz="4400" dirty="0" err="1">
                <a:solidFill>
                  <a:srgbClr val="000000"/>
                </a:solidFill>
              </a:rPr>
              <a:t>kijken</a:t>
            </a:r>
            <a:br>
              <a:rPr lang="en-GB" sz="4400" dirty="0">
                <a:solidFill>
                  <a:srgbClr val="000000"/>
                </a:solidFill>
              </a:rPr>
            </a:br>
            <a:br>
              <a:rPr lang="en-GB" sz="4400" dirty="0">
                <a:solidFill>
                  <a:srgbClr val="000000"/>
                </a:solidFill>
              </a:rPr>
            </a:br>
            <a:r>
              <a:rPr lang="en-GB" sz="4400" dirty="0" err="1">
                <a:solidFill>
                  <a:srgbClr val="000000"/>
                </a:solidFill>
              </a:rPr>
              <a:t>Bereid</a:t>
            </a:r>
            <a:r>
              <a:rPr lang="en-GB" sz="4400" dirty="0">
                <a:solidFill>
                  <a:srgbClr val="000000"/>
                </a:solidFill>
              </a:rPr>
              <a:t> je </a:t>
            </a:r>
            <a:r>
              <a:rPr lang="en-GB" sz="4400" dirty="0" err="1">
                <a:solidFill>
                  <a:srgbClr val="000000"/>
                </a:solidFill>
              </a:rPr>
              <a:t>erop</a:t>
            </a:r>
            <a:r>
              <a:rPr lang="en-GB" sz="4400" dirty="0">
                <a:solidFill>
                  <a:srgbClr val="000000"/>
                </a:solidFill>
              </a:rPr>
              <a:t> </a:t>
            </a:r>
            <a:r>
              <a:rPr lang="en-GB" sz="4400" dirty="0" err="1">
                <a:solidFill>
                  <a:srgbClr val="000000"/>
                </a:solidFill>
              </a:rPr>
              <a:t>voor</a:t>
            </a:r>
            <a:r>
              <a:rPr lang="en-GB" sz="4400" dirty="0">
                <a:solidFill>
                  <a:srgbClr val="000000"/>
                </a:solidFill>
              </a:rPr>
              <a:t>!</a:t>
            </a:r>
            <a:br>
              <a:rPr lang="en-GB" dirty="0">
                <a:solidFill>
                  <a:srgbClr val="000000"/>
                </a:solidFill>
              </a:rPr>
            </a:b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2D903F-C5C4-964E-99F4-B50564A76B85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40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060450" y="0"/>
            <a:ext cx="74295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42764" rIns="85527" bIns="42764" anchor="ctr" anchorCtr="1"/>
          <a:lstStyle/>
          <a:p>
            <a:pPr algn="ctr" defTabSz="426935">
              <a:lnSpc>
                <a:spcPct val="58000"/>
              </a:lnSpc>
              <a:buClrTx/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nl-NL">
                <a:solidFill>
                  <a:srgbClr val="16165B"/>
                </a:solidFill>
                <a:cs typeface="SimSun" charset="0"/>
              </a:rPr>
              <a:t>1</a:t>
            </a:r>
          </a:p>
        </p:txBody>
      </p:sp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590675" y="488950"/>
            <a:ext cx="6369050" cy="5716588"/>
          </a:xfrm>
          <a:prstGeom prst="ellipse">
            <a:avLst/>
          </a:prstGeom>
          <a:solidFill>
            <a:srgbClr val="E6E6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pPr defTabSz="426935">
              <a:defRPr/>
            </a:pPr>
            <a:endParaRPr lang="nl-NL">
              <a:cs typeface="SimSun" charset="0"/>
            </a:endParaRP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1590675" y="488950"/>
            <a:ext cx="6369050" cy="5716588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86895" tIns="43448" rIns="86895" bIns="43448" anchor="ctr"/>
          <a:lstStyle/>
          <a:p>
            <a:pPr defTabSz="426935">
              <a:defRPr/>
            </a:pPr>
            <a:endParaRPr lang="nl-NL">
              <a:cs typeface="SimSun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44688" y="1988840"/>
            <a:ext cx="5307012" cy="346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44474" rIns="85527" bIns="4447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r>
              <a:rPr lang="en-GB" sz="6300" b="1" dirty="0">
                <a:solidFill>
                  <a:srgbClr val="16165B"/>
                </a:solidFill>
                <a:latin typeface="URW Chancery L" charset="0"/>
              </a:rPr>
              <a:t> </a:t>
            </a:r>
            <a:r>
              <a:rPr lang="en-GB" sz="6300" b="1" dirty="0" err="1">
                <a:solidFill>
                  <a:srgbClr val="16165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pple Chancery" charset="0"/>
              </a:rPr>
              <a:t>Wie</a:t>
            </a:r>
            <a:r>
              <a:rPr lang="en-GB" sz="6300" b="1" dirty="0">
                <a:solidFill>
                  <a:srgbClr val="16165B"/>
                </a:solidFill>
                <a:latin typeface="Apple Chancery" charset="0"/>
              </a:rPr>
              <a:t> </a:t>
            </a:r>
            <a:r>
              <a:rPr lang="en-GB" sz="6300" b="1" dirty="0" err="1">
                <a:solidFill>
                  <a:srgbClr val="16165B"/>
                </a:solidFill>
                <a:latin typeface="Apple Chancery" charset="0"/>
              </a:rPr>
              <a:t>praat</a:t>
            </a:r>
            <a:r>
              <a:rPr lang="en-GB" sz="6300" b="1" dirty="0">
                <a:solidFill>
                  <a:srgbClr val="16165B"/>
                </a:solidFill>
                <a:latin typeface="Apple Chancery" charset="0"/>
              </a:rPr>
              <a:t> </a:t>
            </a:r>
          </a:p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r>
              <a:rPr lang="en-GB" sz="6300" b="1" dirty="0">
                <a:solidFill>
                  <a:srgbClr val="16165B"/>
                </a:solidFill>
                <a:latin typeface="Apple Chancery" charset="0"/>
              </a:rPr>
              <a:t>die </a:t>
            </a:r>
            <a:r>
              <a:rPr lang="en-GB" sz="6300" b="1" dirty="0" err="1">
                <a:solidFill>
                  <a:srgbClr val="16165B"/>
                </a:solidFill>
                <a:latin typeface="Apple Chancery" charset="0"/>
              </a:rPr>
              <a:t>laat</a:t>
            </a:r>
            <a:endParaRPr lang="en-GB" sz="2800" b="1" dirty="0">
              <a:solidFill>
                <a:srgbClr val="16165B"/>
              </a:solidFill>
              <a:latin typeface="Apple Chancery" charset="0"/>
            </a:endParaRPr>
          </a:p>
          <a:p>
            <a:pPr algn="ctr" defTabSz="426935">
              <a:lnSpc>
                <a:spcPct val="100000"/>
              </a:lnSpc>
              <a:spcBef>
                <a:spcPts val="3920"/>
              </a:spcBef>
              <a:buClrTx/>
              <a:defRPr/>
            </a:pPr>
            <a:endParaRPr lang="en-GB" sz="2800" b="1" dirty="0">
              <a:solidFill>
                <a:srgbClr val="16165B"/>
              </a:solidFill>
              <a:latin typeface="Apple Chancery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AB26A26-AD6B-F54A-89AB-47E845A530E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319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4400" dirty="0" err="1">
                <a:solidFill>
                  <a:srgbClr val="000000"/>
                </a:solidFill>
              </a:rPr>
              <a:t>Alternatieven</a:t>
            </a:r>
            <a:r>
              <a:rPr lang="en-GB" sz="44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 lIns="94320" tIns="48960" rIns="94320" bIns="48960"/>
          <a:lstStyle/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</a:rPr>
              <a:t>Andere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oplossingen</a:t>
            </a:r>
            <a:r>
              <a:rPr lang="en-GB" sz="3200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</a:rPr>
              <a:t>Welke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oplossing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gesprekspartner</a:t>
            </a:r>
            <a:r>
              <a:rPr lang="en-GB" sz="3200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</a:rPr>
              <a:t>Welke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oplossingen</a:t>
            </a:r>
            <a:r>
              <a:rPr lang="en-GB" sz="3200" dirty="0">
                <a:solidFill>
                  <a:srgbClr val="000000"/>
                </a:solidFill>
              </a:rPr>
              <a:t> elders?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sz="3200" dirty="0">
              <a:solidFill>
                <a:srgbClr val="000000"/>
              </a:solidFill>
            </a:endParaRP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Voor</a:t>
            </a:r>
            <a:r>
              <a:rPr lang="en-GB" dirty="0">
                <a:solidFill>
                  <a:srgbClr val="000000"/>
                </a:solidFill>
              </a:rPr>
              <a:t>- en </a:t>
            </a:r>
            <a:r>
              <a:rPr lang="en-GB" dirty="0" err="1">
                <a:solidFill>
                  <a:srgbClr val="000000"/>
                </a:solidFill>
              </a:rPr>
              <a:t>nadelen</a:t>
            </a:r>
            <a:r>
              <a:rPr lang="en-GB" dirty="0">
                <a:solidFill>
                  <a:srgbClr val="000000"/>
                </a:solidFill>
              </a:rPr>
              <a:t> van </a:t>
            </a:r>
            <a:r>
              <a:rPr lang="en-GB" dirty="0" err="1">
                <a:solidFill>
                  <a:srgbClr val="000000"/>
                </a:solidFill>
              </a:rPr>
              <a:t>mijn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oplossing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Voor</a:t>
            </a:r>
            <a:r>
              <a:rPr lang="en-GB" dirty="0">
                <a:solidFill>
                  <a:srgbClr val="000000"/>
                </a:solidFill>
              </a:rPr>
              <a:t>- en </a:t>
            </a:r>
            <a:r>
              <a:rPr lang="en-GB" dirty="0" err="1">
                <a:solidFill>
                  <a:srgbClr val="000000"/>
                </a:solidFill>
              </a:rPr>
              <a:t>nadelen</a:t>
            </a:r>
            <a:r>
              <a:rPr lang="en-GB" dirty="0">
                <a:solidFill>
                  <a:srgbClr val="000000"/>
                </a:solidFill>
              </a:rPr>
              <a:t> van </a:t>
            </a:r>
            <a:r>
              <a:rPr lang="en-GB" dirty="0" err="1">
                <a:solidFill>
                  <a:srgbClr val="000000"/>
                </a:solidFill>
              </a:rPr>
              <a:t>andere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oplossingen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dirty="0">
                <a:solidFill>
                  <a:srgbClr val="000000"/>
                </a:solidFill>
              </a:rPr>
              <a:t>Hoe </a:t>
            </a:r>
            <a:r>
              <a:rPr lang="en-GB" dirty="0" err="1">
                <a:solidFill>
                  <a:srgbClr val="000000"/>
                </a:solidFill>
              </a:rPr>
              <a:t>nadelen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ondervangen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r>
              <a:rPr lang="en-GB" dirty="0" err="1">
                <a:solidFill>
                  <a:srgbClr val="000000"/>
                </a:solidFill>
              </a:rPr>
              <a:t>Welke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voordelen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wegen</a:t>
            </a:r>
            <a:r>
              <a:rPr lang="en-GB" dirty="0">
                <a:solidFill>
                  <a:srgbClr val="000000"/>
                </a:solidFill>
              </a:rPr>
              <a:t> het </a:t>
            </a:r>
            <a:r>
              <a:rPr lang="en-GB" dirty="0" err="1">
                <a:solidFill>
                  <a:srgbClr val="000000"/>
                </a:solidFill>
              </a:rPr>
              <a:t>zwaarst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Clr>
                <a:srgbClr val="00003E"/>
              </a:buClr>
              <a:buSzPct val="45000"/>
              <a:buFont typeface="Wingdings" charset="0"/>
              <a:buChar char=""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sz="3200" dirty="0">
              <a:solidFill>
                <a:srgbClr val="000000"/>
              </a:solidFill>
            </a:endParaRPr>
          </a:p>
          <a:p>
            <a:pPr marL="323850" indent="-319088" eaLnBrk="1" hangingPunct="1">
              <a:lnSpc>
                <a:spcPct val="90000"/>
              </a:lnSpc>
              <a:spcBef>
                <a:spcPts val="700"/>
              </a:spcBef>
              <a:buSzPct val="45000"/>
              <a:buFontTx/>
              <a:buNone/>
              <a:tabLst>
                <a:tab pos="32385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40163" algn="l"/>
                <a:tab pos="4267200" algn="l"/>
                <a:tab pos="4694238" algn="l"/>
                <a:tab pos="5121275" algn="l"/>
                <a:tab pos="5548313" algn="l"/>
                <a:tab pos="5975350" algn="l"/>
                <a:tab pos="6402388" algn="l"/>
                <a:tab pos="6829425" algn="l"/>
                <a:tab pos="7256463" algn="l"/>
                <a:tab pos="7683500" algn="l"/>
                <a:tab pos="8110538" algn="l"/>
                <a:tab pos="8537575" algn="l"/>
              </a:tabLst>
              <a:defRPr/>
            </a:pPr>
            <a:endParaRPr lang="en-GB" sz="2700" dirty="0">
              <a:solidFill>
                <a:srgbClr val="000000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7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eaLnBrk="1" hangingPunct="1"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Argumentatie</a:t>
            </a:r>
            <a:endParaRPr lang="en-GB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/>
        <p:txBody>
          <a:bodyPr lIns="92160" tIns="46080" rIns="92160" bIns="46080"/>
          <a:lstStyle/>
          <a:p>
            <a:pPr eaLnBrk="1" hangingPunct="1">
              <a:lnSpc>
                <a:spcPct val="9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Geloofwaardigheid</a:t>
            </a:r>
            <a:endParaRPr lang="en-GB" sz="3600" dirty="0"/>
          </a:p>
          <a:p>
            <a:pPr eaLnBrk="1" hangingPunct="1">
              <a:lnSpc>
                <a:spcPct val="9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Vertrouwen</a:t>
            </a:r>
            <a:endParaRPr lang="en-GB" sz="3600" dirty="0"/>
          </a:p>
          <a:p>
            <a:pPr eaLnBrk="1" hangingPunct="1">
              <a:lnSpc>
                <a:spcPct val="9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Overtuigingskracht</a:t>
            </a:r>
            <a:endParaRPr lang="en-GB" sz="3600" dirty="0"/>
          </a:p>
          <a:p>
            <a:pPr eaLnBrk="1" hangingPunct="1">
              <a:lnSpc>
                <a:spcPct val="97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/>
          </a:p>
          <a:p>
            <a:pPr eaLnBrk="1" hangingPunct="1">
              <a:lnSpc>
                <a:spcPct val="9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Ondersteunende</a:t>
            </a:r>
            <a:r>
              <a:rPr lang="en-GB" sz="3600" dirty="0"/>
              <a:t> </a:t>
            </a:r>
            <a:r>
              <a:rPr lang="en-GB" sz="3600" dirty="0" err="1"/>
              <a:t>functie</a:t>
            </a:r>
            <a:r>
              <a:rPr lang="en-GB" sz="3600" dirty="0"/>
              <a:t>!</a:t>
            </a:r>
          </a:p>
          <a:p>
            <a:pPr eaLnBrk="1" hangingPunct="1">
              <a:lnSpc>
                <a:spcPct val="9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Relatieve</a:t>
            </a:r>
            <a:r>
              <a:rPr lang="en-GB" sz="3600" dirty="0"/>
              <a:t> </a:t>
            </a:r>
            <a:r>
              <a:rPr lang="en-GB" sz="3600" dirty="0" err="1"/>
              <a:t>haalbaarheden</a:t>
            </a:r>
            <a:r>
              <a:rPr lang="en-GB" sz="3600" dirty="0"/>
              <a:t> 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2160" tIns="46080" rIns="92160" bIns="46080"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Presenteren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van </a:t>
            </a:r>
            <a:r>
              <a:rPr lang="en-GB" dirty="0" err="1"/>
              <a:t>argumenten</a:t>
            </a:r>
            <a:endParaRPr lang="en-GB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/>
        <p:txBody>
          <a:bodyPr lIns="92160" tIns="46080" rIns="92160" bIns="46080"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Selecteer</a:t>
            </a:r>
            <a:r>
              <a:rPr lang="en-GB" sz="3600" dirty="0"/>
              <a:t> de 3 </a:t>
            </a:r>
            <a:r>
              <a:rPr lang="en-GB" sz="3600" dirty="0" err="1"/>
              <a:t>beste</a:t>
            </a:r>
            <a:r>
              <a:rPr lang="en-GB" sz="3600" dirty="0"/>
              <a:t>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		(</a:t>
            </a:r>
            <a:r>
              <a:rPr lang="en-GB" sz="3600" dirty="0" err="1"/>
              <a:t>Referentiekader</a:t>
            </a:r>
            <a:r>
              <a:rPr lang="en-GB" sz="3600" dirty="0"/>
              <a:t> van de </a:t>
            </a:r>
            <a:r>
              <a:rPr lang="en-GB" sz="3600" dirty="0" err="1"/>
              <a:t>ander</a:t>
            </a:r>
            <a:r>
              <a:rPr lang="en-GB" sz="3600" dirty="0"/>
              <a:t>)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/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Praat</a:t>
            </a:r>
            <a:r>
              <a:rPr lang="en-GB" sz="3600" dirty="0"/>
              <a:t> per argument; </a:t>
            </a:r>
            <a:r>
              <a:rPr lang="en-GB" sz="3600" dirty="0" err="1"/>
              <a:t>niet</a:t>
            </a:r>
            <a:r>
              <a:rPr lang="en-GB" sz="3600" dirty="0"/>
              <a:t> </a:t>
            </a:r>
            <a:r>
              <a:rPr lang="en-GB" sz="3600" dirty="0" err="1"/>
              <a:t>alles</a:t>
            </a:r>
            <a:r>
              <a:rPr lang="en-GB" sz="3600" dirty="0"/>
              <a:t> op </a:t>
            </a:r>
            <a:r>
              <a:rPr lang="en-GB" sz="3600" dirty="0" err="1"/>
              <a:t>tafel</a:t>
            </a:r>
            <a:endParaRPr lang="en-GB" sz="3600" dirty="0"/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Vraag</a:t>
            </a:r>
            <a:r>
              <a:rPr lang="en-GB" sz="3600" dirty="0"/>
              <a:t> </a:t>
            </a:r>
            <a:r>
              <a:rPr lang="en-GB" sz="3600" dirty="0" err="1"/>
              <a:t>om</a:t>
            </a:r>
            <a:r>
              <a:rPr lang="en-GB" sz="3600" dirty="0"/>
              <a:t> </a:t>
            </a:r>
            <a:r>
              <a:rPr lang="en-GB" sz="3600" dirty="0" err="1"/>
              <a:t>reacties</a:t>
            </a:r>
            <a:endParaRPr lang="en-GB" sz="3600" dirty="0"/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Visualiseer</a:t>
            </a:r>
            <a:endParaRPr lang="en-GB" sz="3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/>
              <a:t>Tijdens de onderhandeling: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 err="1"/>
              <a:t>Voorkomen</a:t>
            </a:r>
            <a:r>
              <a:rPr lang="en-GB" sz="3600" dirty="0"/>
              <a:t> </a:t>
            </a:r>
            <a:r>
              <a:rPr lang="en-GB" sz="3600" dirty="0" err="1"/>
              <a:t>dat</a:t>
            </a:r>
            <a:r>
              <a:rPr lang="en-GB" sz="3600" dirty="0"/>
              <a:t> de </a:t>
            </a:r>
            <a:r>
              <a:rPr lang="en-GB" sz="3600" dirty="0" err="1"/>
              <a:t>ander</a:t>
            </a:r>
            <a:r>
              <a:rPr lang="en-GB" sz="3600" dirty="0"/>
              <a:t> </a:t>
            </a:r>
            <a:r>
              <a:rPr lang="en-GB" sz="3600" dirty="0" err="1"/>
              <a:t>zich</a:t>
            </a:r>
            <a:r>
              <a:rPr lang="en-GB" sz="3600" dirty="0"/>
              <a:t> in het </a:t>
            </a:r>
            <a:r>
              <a:rPr lang="en-GB" sz="3600" dirty="0" err="1"/>
              <a:t>nauw</a:t>
            </a:r>
            <a:r>
              <a:rPr lang="en-GB" sz="3600" dirty="0"/>
              <a:t> </a:t>
            </a:r>
            <a:r>
              <a:rPr lang="en-GB" sz="3600" dirty="0" err="1"/>
              <a:t>gebracht</a:t>
            </a:r>
            <a:r>
              <a:rPr lang="en-GB" sz="3600" dirty="0"/>
              <a:t> </a:t>
            </a:r>
            <a:r>
              <a:rPr lang="en-GB" sz="3600" dirty="0" err="1"/>
              <a:t>voelt</a:t>
            </a:r>
            <a:r>
              <a:rPr lang="en-GB" sz="3600" dirty="0"/>
              <a:t> </a:t>
            </a:r>
          </a:p>
          <a:p>
            <a:pPr algn="ctr"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door:</a:t>
            </a:r>
          </a:p>
          <a:p>
            <a:pPr algn="ctr"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dirty="0"/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dirty="0"/>
              <a:t>De </a:t>
            </a:r>
            <a:r>
              <a:rPr lang="en-GB" sz="3600" dirty="0" err="1"/>
              <a:t>ander</a:t>
            </a:r>
            <a:r>
              <a:rPr lang="en-GB" sz="3600" dirty="0"/>
              <a:t> </a:t>
            </a:r>
            <a:r>
              <a:rPr lang="en-GB" sz="3600" dirty="0" err="1"/>
              <a:t>zoveel</a:t>
            </a:r>
            <a:r>
              <a:rPr lang="en-GB" sz="3600" dirty="0"/>
              <a:t> </a:t>
            </a:r>
            <a:r>
              <a:rPr lang="en-GB" sz="3600" dirty="0" err="1"/>
              <a:t>mogelijk</a:t>
            </a:r>
            <a:r>
              <a:rPr lang="en-GB" sz="3600" dirty="0"/>
              <a:t> </a:t>
            </a:r>
            <a:r>
              <a:rPr lang="en-GB" sz="3600" dirty="0" err="1"/>
              <a:t>keuzes</a:t>
            </a:r>
            <a:r>
              <a:rPr lang="en-GB" sz="3600" dirty="0"/>
              <a:t> en </a:t>
            </a:r>
            <a:r>
              <a:rPr lang="en-GB" sz="3600" dirty="0" err="1"/>
              <a:t>gespreksruimte</a:t>
            </a:r>
            <a:r>
              <a:rPr lang="en-GB" sz="3600" dirty="0"/>
              <a:t> </a:t>
            </a:r>
            <a:r>
              <a:rPr lang="en-GB" sz="3600" dirty="0" err="1"/>
              <a:t>aan</a:t>
            </a:r>
            <a:r>
              <a:rPr lang="en-GB" sz="3600" dirty="0"/>
              <a:t> </a:t>
            </a:r>
            <a:r>
              <a:rPr lang="en-GB" sz="3600" dirty="0" err="1"/>
              <a:t>te</a:t>
            </a:r>
            <a:r>
              <a:rPr lang="en-GB" sz="3600" dirty="0"/>
              <a:t> </a:t>
            </a:r>
            <a:r>
              <a:rPr lang="en-GB" sz="3600" dirty="0" err="1"/>
              <a:t>bieden</a:t>
            </a:r>
            <a:endParaRPr lang="en-GB" sz="3600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/>
              <a:t>Nederland: onderhandelland?</a:t>
            </a:r>
            <a:br>
              <a:rPr lang="nl-NL" dirty="0"/>
            </a:br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www.cabBollerman.nl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0E4C8-806C-DA42-9C89-C6893DE263E6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5" name="Afbeelding 4" descr="prijskaartjes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57" y="1412875"/>
            <a:ext cx="667278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 rot="17178066">
            <a:off x="5022910" y="4901457"/>
            <a:ext cx="20616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99,99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15409337">
            <a:off x="2171647" y="4513970"/>
            <a:ext cx="1126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559,99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 rot="15512955">
            <a:off x="6193040" y="3317282"/>
            <a:ext cx="20616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7,99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4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0D0D0D"/>
                </a:solidFill>
              </a:rPr>
              <a:t>BOZO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nl-NL" sz="4400" b="1" dirty="0">
                <a:solidFill>
                  <a:srgbClr val="0D0D0D"/>
                </a:solidFill>
              </a:rPr>
              <a:t>B</a:t>
            </a:r>
            <a:r>
              <a:rPr lang="nl-NL" sz="3600" dirty="0">
                <a:solidFill>
                  <a:srgbClr val="0D0D0D"/>
                </a:solidFill>
              </a:rPr>
              <a:t>este</a:t>
            </a:r>
          </a:p>
          <a:p>
            <a:pPr marL="0" indent="0" eaLnBrk="1" hangingPunct="1">
              <a:buNone/>
              <a:defRPr/>
            </a:pPr>
            <a:r>
              <a:rPr lang="nl-NL" sz="4400" b="1" dirty="0">
                <a:solidFill>
                  <a:srgbClr val="0D0D0D"/>
                </a:solidFill>
              </a:rPr>
              <a:t>O</a:t>
            </a:r>
            <a:r>
              <a:rPr lang="nl-NL" sz="3600" dirty="0">
                <a:solidFill>
                  <a:srgbClr val="0D0D0D"/>
                </a:solidFill>
              </a:rPr>
              <a:t>ptie</a:t>
            </a:r>
          </a:p>
          <a:p>
            <a:pPr marL="0" indent="0" eaLnBrk="1" hangingPunct="1">
              <a:buNone/>
              <a:defRPr/>
            </a:pPr>
            <a:r>
              <a:rPr lang="nl-NL" sz="4400" b="1" dirty="0">
                <a:solidFill>
                  <a:srgbClr val="0D0D0D"/>
                </a:solidFill>
              </a:rPr>
              <a:t>Z</a:t>
            </a:r>
            <a:r>
              <a:rPr lang="nl-NL" sz="3600" dirty="0">
                <a:solidFill>
                  <a:srgbClr val="0D0D0D"/>
                </a:solidFill>
              </a:rPr>
              <a:t>onder</a:t>
            </a:r>
          </a:p>
          <a:p>
            <a:pPr marL="0" indent="0" eaLnBrk="1" hangingPunct="1">
              <a:buNone/>
              <a:defRPr/>
            </a:pPr>
            <a:r>
              <a:rPr lang="nl-NL" sz="4400" b="1" dirty="0">
                <a:solidFill>
                  <a:srgbClr val="0D0D0D"/>
                </a:solidFill>
              </a:rPr>
              <a:t>O</a:t>
            </a:r>
            <a:r>
              <a:rPr lang="nl-NL" sz="3600" dirty="0">
                <a:solidFill>
                  <a:srgbClr val="0D0D0D"/>
                </a:solidFill>
              </a:rPr>
              <a:t>nderhandelingsresultaat</a:t>
            </a:r>
            <a:endParaRPr lang="nl-NL" sz="3600" b="1" dirty="0">
              <a:solidFill>
                <a:srgbClr val="0D0D0D"/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85693" y="274638"/>
            <a:ext cx="8124296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/>
              <a:t>Tips </a:t>
            </a:r>
            <a:r>
              <a:rPr lang="en-GB" dirty="0" err="1"/>
              <a:t>onderhandelen</a:t>
            </a:r>
            <a:r>
              <a:rPr lang="en-GB" dirty="0"/>
              <a:t>: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4338" y="1439864"/>
            <a:ext cx="9711662" cy="541813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3600" dirty="0"/>
              <a:t>Tegenpartij? 		</a:t>
            </a:r>
            <a:r>
              <a:rPr lang="nl-NL" sz="3600" dirty="0">
                <a:cs typeface="Arial" charset="0"/>
              </a:rPr>
              <a:t>→	 Gesprekspartner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3600" dirty="0"/>
              <a:t>Gelijk krijgen?		</a:t>
            </a:r>
            <a:r>
              <a:rPr lang="nl-NL" sz="3600" dirty="0">
                <a:cs typeface="Arial" charset="0"/>
              </a:rPr>
              <a:t>→	 Exploreren</a:t>
            </a:r>
          </a:p>
          <a:p>
            <a:pPr lvl="1" eaLnBrk="1" hangingPunct="1">
              <a:defRPr/>
            </a:pPr>
            <a:r>
              <a:rPr lang="nl-NL" sz="3200" dirty="0"/>
              <a:t>Wat is haalbaar, waar kan de ander mee akkoord gaan</a:t>
            </a:r>
          </a:p>
          <a:p>
            <a:pPr lvl="1" eaLnBrk="1" hangingPunct="1">
              <a:defRPr/>
            </a:pPr>
            <a:r>
              <a:rPr lang="nl-NL" sz="3200" dirty="0"/>
              <a:t>Best denkbare overeenkomst voor alle partijen</a:t>
            </a:r>
            <a:endParaRPr lang="nl-NL" sz="3600" dirty="0">
              <a:cs typeface="Arial" charset="0"/>
            </a:endParaRP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3600" dirty="0"/>
              <a:t>Eerst zoeken naar overeenkomsten</a:t>
            </a:r>
            <a:endParaRPr lang="nl-NL" sz="3600" dirty="0">
              <a:cs typeface="Arial" charset="0"/>
            </a:endParaRP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3600" dirty="0">
                <a:cs typeface="Arial" charset="0"/>
              </a:rPr>
              <a:t>Beinvloeden door positieve attitude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3600" dirty="0">
                <a:cs typeface="Arial" charset="0"/>
              </a:rPr>
              <a:t>Machtsbalans optimaliseren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NL" sz="3600" dirty="0"/>
              <a:t>Rationeel en emotioneel proces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succes</a:t>
            </a:r>
            <a:r>
              <a:rPr lang="en-GB" dirty="0"/>
              <a:t> en </a:t>
            </a:r>
            <a:r>
              <a:rPr lang="en-GB" dirty="0" err="1"/>
              <a:t>plezier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met </a:t>
            </a:r>
            <a:r>
              <a:rPr lang="en-GB" dirty="0" err="1"/>
              <a:t>onderhandelen</a:t>
            </a:r>
            <a:r>
              <a:rPr lang="en-GB" dirty="0"/>
              <a:t>!</a:t>
            </a:r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4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rgbClr val="0D0D0D"/>
                </a:solidFill>
              </a:rPr>
              <a:t>Roos van </a:t>
            </a:r>
            <a:r>
              <a:rPr lang="nl-NL" dirty="0" err="1">
                <a:solidFill>
                  <a:srgbClr val="0D0D0D"/>
                </a:solidFill>
              </a:rPr>
              <a:t>Leary</a:t>
            </a:r>
            <a:br>
              <a:rPr lang="nl-NL" dirty="0">
                <a:solidFill>
                  <a:srgbClr val="0D0D0D"/>
                </a:solidFill>
              </a:rPr>
            </a:br>
            <a:endParaRPr lang="nl-NL" dirty="0">
              <a:solidFill>
                <a:srgbClr val="0D0D0D"/>
              </a:solidFill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4953000" y="2286000"/>
            <a:ext cx="0" cy="3352800"/>
          </a:xfrm>
          <a:prstGeom prst="line">
            <a:avLst/>
          </a:prstGeom>
          <a:noFill/>
          <a:ln w="31750">
            <a:solidFill>
              <a:srgbClr val="13124D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rot="5393489">
            <a:off x="4952206" y="2147094"/>
            <a:ext cx="1588" cy="3632200"/>
          </a:xfrm>
          <a:prstGeom prst="line">
            <a:avLst/>
          </a:prstGeom>
          <a:noFill/>
          <a:ln w="31750">
            <a:solidFill>
              <a:srgbClr val="13124D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0D0D0D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62401" y="1600200"/>
            <a:ext cx="17845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>
                <a:solidFill>
                  <a:srgbClr val="0D0D0D"/>
                </a:solidFill>
              </a:rPr>
              <a:t>Boven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73151" y="3505200"/>
            <a:ext cx="17220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>
                <a:solidFill>
                  <a:srgbClr val="0D0D0D"/>
                </a:solidFill>
              </a:rPr>
              <a:t>Tegen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016751" y="3581400"/>
            <a:ext cx="19724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>
                <a:solidFill>
                  <a:srgbClr val="0D0D0D"/>
                </a:solidFill>
              </a:rPr>
              <a:t>Samen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962401" y="5562600"/>
            <a:ext cx="17748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4400">
                <a:solidFill>
                  <a:srgbClr val="0D0D0D"/>
                </a:solidFill>
              </a:rPr>
              <a:t>Onder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BE63DFE-7352-1F42-8ABE-D034EBF7209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7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Definitie</a:t>
            </a:r>
            <a:r>
              <a:rPr lang="en-GB" dirty="0"/>
              <a:t> </a:t>
            </a:r>
            <a:r>
              <a:rPr lang="en-GB" dirty="0" err="1"/>
              <a:t>onderhandelen</a:t>
            </a:r>
            <a:r>
              <a:rPr lang="en-GB" dirty="0"/>
              <a:t>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dirty="0" err="1"/>
              <a:t>Onderhandelen</a:t>
            </a:r>
            <a:r>
              <a:rPr lang="en-GB" sz="4400" dirty="0"/>
              <a:t> is </a:t>
            </a:r>
            <a:r>
              <a:rPr lang="en-GB" sz="4400" dirty="0" err="1"/>
              <a:t>een</a:t>
            </a:r>
            <a:r>
              <a:rPr lang="en-GB" sz="4400" dirty="0"/>
              <a:t> </a:t>
            </a:r>
            <a:r>
              <a:rPr lang="en-GB" sz="4400" dirty="0" err="1"/>
              <a:t>gespreksmethode</a:t>
            </a:r>
            <a:r>
              <a:rPr lang="en-GB" sz="4400" dirty="0"/>
              <a:t> </a:t>
            </a:r>
            <a:r>
              <a:rPr lang="en-GB" sz="4400" dirty="0" err="1"/>
              <a:t>waarbij</a:t>
            </a:r>
            <a:r>
              <a:rPr lang="en-GB" sz="4400" dirty="0"/>
              <a:t> </a:t>
            </a:r>
            <a:r>
              <a:rPr lang="en-GB" sz="4400" dirty="0" err="1"/>
              <a:t>tegenstanders</a:t>
            </a:r>
            <a:r>
              <a:rPr lang="en-GB" sz="4400" dirty="0"/>
              <a:t> </a:t>
            </a:r>
            <a:r>
              <a:rPr lang="en-GB" sz="4400" dirty="0" err="1"/>
              <a:t>trachten</a:t>
            </a:r>
            <a:r>
              <a:rPr lang="en-GB" sz="4400" dirty="0"/>
              <a:t> </a:t>
            </a:r>
            <a:r>
              <a:rPr lang="en-GB" sz="4400" dirty="0" err="1"/>
              <a:t>gelijk</a:t>
            </a:r>
            <a:r>
              <a:rPr lang="en-GB" sz="4400" dirty="0"/>
              <a:t> </a:t>
            </a:r>
            <a:r>
              <a:rPr lang="en-GB" sz="4400" dirty="0" err="1"/>
              <a:t>te</a:t>
            </a:r>
            <a:r>
              <a:rPr lang="en-GB" sz="4400" dirty="0"/>
              <a:t> </a:t>
            </a:r>
            <a:r>
              <a:rPr lang="en-GB" sz="4400" dirty="0" err="1"/>
              <a:t>krijgen</a:t>
            </a:r>
            <a:r>
              <a:rPr lang="en-GB" sz="4400" dirty="0"/>
              <a:t> ten </a:t>
            </a:r>
            <a:r>
              <a:rPr lang="en-GB" sz="4400" dirty="0" err="1"/>
              <a:t>aanzien</a:t>
            </a:r>
            <a:r>
              <a:rPr lang="en-GB" sz="4400" dirty="0"/>
              <a:t> van </a:t>
            </a:r>
            <a:r>
              <a:rPr lang="en-GB" sz="4400" dirty="0" err="1"/>
              <a:t>hun</a:t>
            </a:r>
            <a:r>
              <a:rPr lang="en-GB" sz="4400" dirty="0"/>
              <a:t> </a:t>
            </a:r>
            <a:r>
              <a:rPr lang="en-GB" sz="4400" dirty="0" err="1"/>
              <a:t>standpunten</a:t>
            </a:r>
            <a:r>
              <a:rPr lang="en-GB" sz="4400" dirty="0"/>
              <a:t>?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A880D1D-D192-914D-BE73-DEEC5FC896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246" y="4856163"/>
            <a:ext cx="8123523" cy="13128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solidFill>
                  <a:srgbClr val="000000"/>
                </a:solidFill>
                <a:ea typeface="+mn-ea"/>
              </a:rPr>
              <a:t>Wees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+mn-ea"/>
              </a:rPr>
              <a:t>doelgericht</a:t>
            </a:r>
            <a:r>
              <a:rPr lang="en-GB" dirty="0">
                <a:solidFill>
                  <a:srgbClr val="000000"/>
                </a:solidFill>
                <a:ea typeface="+mn-ea"/>
              </a:rPr>
              <a:t>: </a:t>
            </a:r>
            <a:br>
              <a:rPr lang="en-GB" dirty="0">
                <a:solidFill>
                  <a:srgbClr val="000000"/>
                </a:solidFill>
                <a:ea typeface="+mn-ea"/>
              </a:rPr>
            </a:br>
            <a:r>
              <a:rPr lang="en-GB" dirty="0" err="1">
                <a:solidFill>
                  <a:srgbClr val="000000"/>
                </a:solidFill>
                <a:ea typeface="+mn-ea"/>
              </a:rPr>
              <a:t>speel</a:t>
            </a:r>
            <a:r>
              <a:rPr lang="en-GB" dirty="0">
                <a:solidFill>
                  <a:srgbClr val="000000"/>
                </a:solidFill>
                <a:ea typeface="+mn-ea"/>
              </a:rPr>
              <a:t> de </a:t>
            </a:r>
            <a:r>
              <a:rPr lang="en-GB" dirty="0" err="1">
                <a:solidFill>
                  <a:srgbClr val="000000"/>
                </a:solidFill>
                <a:ea typeface="+mn-ea"/>
              </a:rPr>
              <a:t>bal</a:t>
            </a:r>
            <a:r>
              <a:rPr lang="en-GB" dirty="0">
                <a:solidFill>
                  <a:srgbClr val="000000"/>
                </a:solidFill>
                <a:ea typeface="+mn-ea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+mn-ea"/>
              </a:rPr>
              <a:t>niet</a:t>
            </a:r>
            <a:r>
              <a:rPr lang="en-GB" dirty="0">
                <a:solidFill>
                  <a:srgbClr val="000000"/>
                </a:solidFill>
                <a:ea typeface="+mn-ea"/>
              </a:rPr>
              <a:t> de man.</a:t>
            </a:r>
          </a:p>
        </p:txBody>
      </p:sp>
      <p:sp>
        <p:nvSpPr>
          <p:cNvPr id="19458" name="Tijdelijke aanduiding voor voettekst 5"/>
          <p:cNvSpPr>
            <a:spLocks noGrp="1"/>
          </p:cNvSpPr>
          <p:nvPr>
            <p:ph type="ftr" idx="11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defRPr/>
            </a:pPr>
            <a:r>
              <a:rPr lang="nl-NL"/>
              <a:t>www.cabBollerman.nl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C581CC4-F9EB-AD40-875B-E5828C652050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826"/>
            <a:ext cx="9906000" cy="48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59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 je gelijk hebt, 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betekent het niet 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 je gelijk krijgt.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 je gelijk maakt, 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heb je nog niet gewonnen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  <a:ea typeface="MS Pゴシック" charset="0"/>
                <a:cs typeface="MS Pゴシック" charset="0"/>
              </a:rPr>
              <a:t>Bij onderhandelen hebben 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  <a:ea typeface="MS Pゴシック" charset="0"/>
                <a:cs typeface="MS Pゴシック" charset="0"/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  <a:ea typeface="MS Pゴシック" charset="0"/>
                <a:cs typeface="MS Pゴシック" charset="0"/>
              </a:rPr>
              <a:t>beide partijen vaak gelijk.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  <a:ea typeface="MS Pゴシック" charset="0"/>
                <a:cs typeface="MS Pゴシック" charset="0"/>
              </a:rPr>
            </a:br>
            <a: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  <a:ea typeface="MS Pゴシック" charset="0"/>
                <a:cs typeface="MS Pゴシック" charset="0"/>
              </a:rPr>
              <a:t>Dus: raakt kern niet . </a:t>
            </a: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  <a:ea typeface="MS Pゴシック" charset="0"/>
                <a:cs typeface="MS Pゴシック" charset="0"/>
              </a:rPr>
            </a:b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nl-NL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nl-NL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8544" y="3861048"/>
            <a:ext cx="69342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nl-NL" sz="4000" dirty="0">
              <a:solidFill>
                <a:schemeClr val="tx1">
                  <a:lumMod val="95000"/>
                  <a:lumOff val="5000"/>
                </a:schemeClr>
              </a:solidFill>
              <a:ea typeface="MS Pゴシック" charset="0"/>
              <a:cs typeface="MS P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sz="4000" dirty="0">
              <a:solidFill>
                <a:schemeClr val="tx1">
                  <a:lumMod val="95000"/>
                  <a:lumOff val="5000"/>
                </a:schemeClr>
              </a:solidFill>
              <a:ea typeface="MS Pゴシック" charset="0"/>
              <a:cs typeface="MS P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nl-NL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000" dirty="0"/>
              <a:t>Gelijk hebben </a:t>
            </a:r>
            <a:br>
              <a:rPr lang="nl-NL" sz="4000" dirty="0"/>
            </a:br>
            <a:r>
              <a:rPr lang="nl-NL" sz="4000" dirty="0"/>
              <a:t>loskoppelen van </a:t>
            </a:r>
            <a:br>
              <a:rPr lang="nl-NL" sz="4000" dirty="0"/>
            </a:br>
            <a:r>
              <a:rPr lang="nl-NL" sz="4000" dirty="0"/>
              <a:t>wat je wilt bereiken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Wat is haalbaar?</a:t>
            </a:r>
            <a:br>
              <a:rPr lang="nl-NL" sz="4000" dirty="0"/>
            </a:br>
            <a:r>
              <a:rPr lang="nl-NL" sz="4000" dirty="0"/>
              <a:t>Onderhandelen is exploreren naar wat haalbaar 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/>
              <a:t> 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www.cabBollerman.nl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1CECE8D-96E9-FD4A-A7C0-4B48003402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nd-outs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ge presentatie">
      <a:majorFont>
        <a:latin typeface="Arial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Hand-outs.thmx</Template>
  <TotalTime>531</TotalTime>
  <Words>1150</Words>
  <Application>Microsoft Office PowerPoint</Application>
  <PresentationFormat>A4 (210 x 297 mm)</PresentationFormat>
  <Paragraphs>554</Paragraphs>
  <Slides>53</Slides>
  <Notes>41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68" baseType="lpstr">
      <vt:lpstr>ＭＳ Ｐゴシック</vt:lpstr>
      <vt:lpstr>SimSun</vt:lpstr>
      <vt:lpstr>Apple Chancery</vt:lpstr>
      <vt:lpstr>Arial</vt:lpstr>
      <vt:lpstr>Bradley Hand ITC</vt:lpstr>
      <vt:lpstr>Calibri</vt:lpstr>
      <vt:lpstr>DejaVu Sans</vt:lpstr>
      <vt:lpstr>Lucida Grande</vt:lpstr>
      <vt:lpstr>MS Pゴシック</vt:lpstr>
      <vt:lpstr>Times</vt:lpstr>
      <vt:lpstr>Times New Roman</vt:lpstr>
      <vt:lpstr>URW Chancery L</vt:lpstr>
      <vt:lpstr>Verdana</vt:lpstr>
      <vt:lpstr>Wingdings</vt:lpstr>
      <vt:lpstr>Hand-outs</vt:lpstr>
      <vt:lpstr>Onderhandelen</vt:lpstr>
      <vt:lpstr>Disclosure belangen spreker </vt:lpstr>
      <vt:lpstr>Programma</vt:lpstr>
      <vt:lpstr>PowerPoint-presentatie</vt:lpstr>
      <vt:lpstr>Nederland: onderhandelland? </vt:lpstr>
      <vt:lpstr>Definitie onderhandelen:</vt:lpstr>
      <vt:lpstr>Wees doelgericht:  speel de bal, niet de man.</vt:lpstr>
      <vt:lpstr>    Als je gelijk hebt,  betekent het niet  dat je gelijk krijgt.  Als je gelijk maakt,  heb je nog niet gewonnen . Bij onderhandelen hebben  beide partijen vaak gelijk. Dus: raakt kern niet .    </vt:lpstr>
      <vt:lpstr>Gelijk hebben  loskoppelen van  wat je wilt bereiken  Wat is haalbaar? Onderhandelen is exploreren naar wat haalbaar is</vt:lpstr>
      <vt:lpstr>NIET: Onderhandelen is een aanpak waarbij het de kunst is de ander akkoord te laten gaan met jouw standpunt met behulp van elke denkbare truc </vt:lpstr>
      <vt:lpstr>Trucjes – Naïef onderhandelen?</vt:lpstr>
      <vt:lpstr>Goede onderhandelaar</vt:lpstr>
      <vt:lpstr>Persoonskenmerken, “Big 5” </vt:lpstr>
      <vt:lpstr>PowerPoint-presentatie</vt:lpstr>
      <vt:lpstr>Machtsbalans beïnvloeden</vt:lpstr>
      <vt:lpstr>Onderhandelen is:</vt:lpstr>
      <vt:lpstr>Communicatie </vt:lpstr>
      <vt:lpstr>Gezichtsuitdrukking </vt:lpstr>
      <vt:lpstr>PowerPoint-presentatie</vt:lpstr>
      <vt:lpstr>PowerPoint-presentatie</vt:lpstr>
      <vt:lpstr>Ga van het positieve uit  totdat  het tegendeel is bewezen</vt:lpstr>
      <vt:lpstr>PowerPoint-presentatie</vt:lpstr>
      <vt:lpstr>PowerPoint-presentatie</vt:lpstr>
      <vt:lpstr>Check bedoeling:  vraag ernaar:</vt:lpstr>
      <vt:lpstr> Waarom komt  deze persoon  op dit moment  met deze vraag bij mij?</vt:lpstr>
      <vt:lpstr>Aanbevolen attitude:</vt:lpstr>
      <vt:lpstr> Goed onderhandelen begint  met je bereid te verklaren  naar bevredigende oplossingen te zoeken</vt:lpstr>
      <vt:lpstr>Duidelijke doelstelling Valkuil? </vt:lpstr>
      <vt:lpstr>PowerPoint-presentatie</vt:lpstr>
      <vt:lpstr>PowerPoint-presentatie</vt:lpstr>
      <vt:lpstr>Probleem oplossing</vt:lpstr>
      <vt:lpstr>Doelstelling:  SMART</vt:lpstr>
      <vt:lpstr>De inhoudelijke voorbereiding   </vt:lpstr>
      <vt:lpstr>PowerPoint-presentatie</vt:lpstr>
      <vt:lpstr>PowerPoint-presentatie</vt:lpstr>
      <vt:lpstr>Van wens naar probleem</vt:lpstr>
      <vt:lpstr>Probleemstelling analyse:</vt:lpstr>
      <vt:lpstr>Van wens naar probleem</vt:lpstr>
      <vt:lpstr> </vt:lpstr>
      <vt:lpstr>Het gesprek – het proces</vt:lpstr>
      <vt:lpstr>Explorerend gedrag Vragen stellen! </vt:lpstr>
      <vt:lpstr>Explorerend gedrag</vt:lpstr>
      <vt:lpstr>Attentiepunten vraagstellingstechniek</vt:lpstr>
      <vt:lpstr>STILTE  Blijf vriendelijk en rustig kijken  Bereid je erop voor!  </vt:lpstr>
      <vt:lpstr>PowerPoint-presentatie</vt:lpstr>
      <vt:lpstr>Alternatieven:</vt:lpstr>
      <vt:lpstr>Argumentatie</vt:lpstr>
      <vt:lpstr>Presenteren  van argumenten</vt:lpstr>
      <vt:lpstr>Tijdens de onderhandeling:</vt:lpstr>
      <vt:lpstr>BOZO</vt:lpstr>
      <vt:lpstr>Tips onderhandelen:</vt:lpstr>
      <vt:lpstr>Veel succes en plezier  met onderhandelen!</vt:lpstr>
      <vt:lpstr>Roos van Leary </vt:lpstr>
    </vt:vector>
  </TitlesOfParts>
  <Company>Lucie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Lucie D.D.</dc:creator>
  <cp:lastModifiedBy>user</cp:lastModifiedBy>
  <cp:revision>47</cp:revision>
  <cp:lastPrinted>2017-11-06T11:42:38Z</cp:lastPrinted>
  <dcterms:created xsi:type="dcterms:W3CDTF">2009-01-13T10:19:51Z</dcterms:created>
  <dcterms:modified xsi:type="dcterms:W3CDTF">2017-11-16T11:36:32Z</dcterms:modified>
</cp:coreProperties>
</file>