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86" r:id="rId13"/>
    <p:sldId id="287" r:id="rId14"/>
    <p:sldId id="266" r:id="rId15"/>
    <p:sldId id="267" r:id="rId16"/>
    <p:sldId id="268" r:id="rId17"/>
    <p:sldId id="269" r:id="rId18"/>
    <p:sldId id="270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87" autoAdjust="0"/>
  </p:normalViewPr>
  <p:slideViewPr>
    <p:cSldViewPr>
      <p:cViewPr varScale="1">
        <p:scale>
          <a:sx n="65" d="100"/>
          <a:sy n="65" d="100"/>
        </p:scale>
        <p:origin x="-6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81E49-9A71-445E-AB80-0078CB5EEA91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7E9E2-C5FD-47F8-B40F-B868F8CD2CC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4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voor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7E9E2-C5FD-47F8-B40F-B868F8CD2CC7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582F-2D1D-474A-BC44-7B141C12D762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60C7-E568-483C-9AB1-2B39CCB22F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582F-2D1D-474A-BC44-7B141C12D762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60C7-E568-483C-9AB1-2B39CCB22F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582F-2D1D-474A-BC44-7B141C12D762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60C7-E568-483C-9AB1-2B39CCB22F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582F-2D1D-474A-BC44-7B141C12D762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60C7-E568-483C-9AB1-2B39CCB22F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582F-2D1D-474A-BC44-7B141C12D762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60C7-E568-483C-9AB1-2B39CCB22F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582F-2D1D-474A-BC44-7B141C12D762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60C7-E568-483C-9AB1-2B39CCB22F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582F-2D1D-474A-BC44-7B141C12D762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60C7-E568-483C-9AB1-2B39CCB22F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582F-2D1D-474A-BC44-7B141C12D762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60C7-E568-483C-9AB1-2B39CCB22F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582F-2D1D-474A-BC44-7B141C12D762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60C7-E568-483C-9AB1-2B39CCB22F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582F-2D1D-474A-BC44-7B141C12D762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60C7-E568-483C-9AB1-2B39CCB22F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582F-2D1D-474A-BC44-7B141C12D762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60C7-E568-483C-9AB1-2B39CCB22F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582F-2D1D-474A-BC44-7B141C12D762}" type="datetimeFigureOut">
              <a:rPr lang="nl-NL" smtClean="0"/>
              <a:pPr/>
              <a:t>07-12-2016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60C7-E568-483C-9AB1-2B39CCB22F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its\Documents\Any%20Video%20Converter\ASF\Lou+Rawls+Colonoscopy+Exam+in+English.as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 err="1" smtClean="0"/>
              <a:t>Screening</a:t>
            </a:r>
            <a:r>
              <a:rPr lang="nl-NL" sz="5400" dirty="0" smtClean="0"/>
              <a:t> </a:t>
            </a:r>
            <a:r>
              <a:rPr lang="nl-NL" sz="5400" dirty="0" err="1" smtClean="0"/>
              <a:t>coloncarcinoom</a:t>
            </a: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Frits van der Neut</a:t>
            </a:r>
          </a:p>
          <a:p>
            <a:r>
              <a:rPr lang="nl-NL" dirty="0" smtClean="0"/>
              <a:t>6 oktober 2011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lnSpcReduction="10000"/>
          </a:bodyPr>
          <a:lstStyle/>
          <a:p>
            <a:r>
              <a:rPr lang="nl-NL" sz="2800" dirty="0" smtClean="0"/>
              <a:t>Bloedarmoede</a:t>
            </a:r>
          </a:p>
          <a:p>
            <a:r>
              <a:rPr lang="nl-NL" sz="2800" dirty="0" smtClean="0"/>
              <a:t>Bloed in de ontlasting</a:t>
            </a:r>
          </a:p>
          <a:p>
            <a:r>
              <a:rPr lang="nl-NL" sz="2800" dirty="0" smtClean="0"/>
              <a:t>Veranderd ontlastingspatroon</a:t>
            </a:r>
          </a:p>
          <a:p>
            <a:r>
              <a:rPr lang="nl-NL" sz="2800" dirty="0" smtClean="0"/>
              <a:t>Continue aandrang, drukgevoel</a:t>
            </a:r>
          </a:p>
          <a:p>
            <a:r>
              <a:rPr lang="nl-NL" sz="2800" dirty="0" smtClean="0"/>
              <a:t>Onbegrepen gewichtsverlies</a:t>
            </a:r>
          </a:p>
          <a:p>
            <a:r>
              <a:rPr lang="nl-NL" sz="2800" b="1" dirty="0" smtClean="0">
                <a:solidFill>
                  <a:srgbClr val="FF0000"/>
                </a:solidFill>
              </a:rPr>
              <a:t>Geen klachten</a:t>
            </a:r>
          </a:p>
          <a:p>
            <a:r>
              <a:rPr lang="nl-NL" sz="2800" dirty="0" err="1" smtClean="0"/>
              <a:t>Screening</a:t>
            </a:r>
            <a:r>
              <a:rPr lang="nl-NL" sz="2800" dirty="0" smtClean="0"/>
              <a:t>: systematisch onderzoeken van </a:t>
            </a:r>
            <a:r>
              <a:rPr lang="nl-NL" sz="2800" dirty="0" err="1" smtClean="0"/>
              <a:t>asymptomatische</a:t>
            </a:r>
            <a:r>
              <a:rPr lang="nl-NL" sz="2800" dirty="0" smtClean="0"/>
              <a:t> individuen</a:t>
            </a:r>
          </a:p>
        </p:txBody>
      </p:sp>
      <p:pic>
        <p:nvPicPr>
          <p:cNvPr id="7170" name="Picture 2" descr="C:\Users\Frits\Desktop\coloncarcinoo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3524374" cy="35243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Adequate behandelopties?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400" dirty="0" smtClean="0"/>
          </a:p>
          <a:p>
            <a:r>
              <a:rPr lang="nl-NL" sz="2400" dirty="0" err="1" smtClean="0"/>
              <a:t>Endoscopische</a:t>
            </a:r>
            <a:r>
              <a:rPr lang="nl-NL" sz="2400" dirty="0" smtClean="0"/>
              <a:t> </a:t>
            </a:r>
            <a:r>
              <a:rPr lang="nl-NL" sz="2400" dirty="0" err="1" smtClean="0"/>
              <a:t>poliepectomie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Chirurgie</a:t>
            </a:r>
          </a:p>
          <a:p>
            <a:endParaRPr lang="nl-NL" sz="2400" dirty="0" smtClean="0"/>
          </a:p>
          <a:p>
            <a:r>
              <a:rPr lang="nl-NL" sz="2400" dirty="0" smtClean="0"/>
              <a:t>(</a:t>
            </a:r>
            <a:r>
              <a:rPr lang="nl-NL" sz="2400" dirty="0" err="1" smtClean="0"/>
              <a:t>neo</a:t>
            </a:r>
            <a:r>
              <a:rPr lang="nl-NL" sz="2400" dirty="0" smtClean="0"/>
              <a:t>)</a:t>
            </a:r>
            <a:r>
              <a:rPr lang="nl-NL" sz="2400" dirty="0" err="1" smtClean="0"/>
              <a:t>adiuvante</a:t>
            </a:r>
            <a:r>
              <a:rPr lang="nl-NL" sz="2400" dirty="0" smtClean="0"/>
              <a:t> radiotherapie/ </a:t>
            </a:r>
          </a:p>
          <a:p>
            <a:pPr>
              <a:buNone/>
            </a:pPr>
            <a:r>
              <a:rPr lang="nl-NL" sz="2400" dirty="0"/>
              <a:t> </a:t>
            </a:r>
            <a:r>
              <a:rPr lang="nl-NL" sz="2400" dirty="0" smtClean="0"/>
              <a:t>     chemotherapie</a:t>
            </a:r>
            <a:endParaRPr lang="nl-NL" sz="2400" dirty="0"/>
          </a:p>
        </p:txBody>
      </p:sp>
      <p:pic>
        <p:nvPicPr>
          <p:cNvPr id="8194" name="Picture 2" descr="C:\Users\Frits\Desktop\poliepectomi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3757397" cy="31420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Mogelijke </a:t>
            </a:r>
            <a:r>
              <a:rPr lang="nl-NL" dirty="0" err="1" smtClean="0"/>
              <a:t>screeningsmethoden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gFOBT</a:t>
            </a:r>
            <a:endParaRPr lang="nl-NL" dirty="0" smtClean="0"/>
          </a:p>
          <a:p>
            <a:r>
              <a:rPr lang="nl-NL" dirty="0" err="1" smtClean="0"/>
              <a:t>iFOBT</a:t>
            </a:r>
            <a:endParaRPr lang="nl-NL" dirty="0" smtClean="0"/>
          </a:p>
          <a:p>
            <a:r>
              <a:rPr lang="nl-NL" dirty="0" err="1" smtClean="0"/>
              <a:t>DNA-markers</a:t>
            </a:r>
            <a:endParaRPr lang="nl-NL" dirty="0" smtClean="0"/>
          </a:p>
          <a:p>
            <a:r>
              <a:rPr lang="nl-NL" dirty="0" err="1" smtClean="0"/>
              <a:t>RNA-markers</a:t>
            </a:r>
            <a:endParaRPr lang="nl-NL" dirty="0" smtClean="0"/>
          </a:p>
          <a:p>
            <a:r>
              <a:rPr lang="nl-NL" dirty="0" err="1" smtClean="0"/>
              <a:t>CT-colonografie</a:t>
            </a:r>
            <a:endParaRPr lang="nl-NL" dirty="0" smtClean="0"/>
          </a:p>
          <a:p>
            <a:r>
              <a:rPr lang="nl-NL" dirty="0" err="1" smtClean="0"/>
              <a:t>MRI-colonografie</a:t>
            </a:r>
            <a:endParaRPr lang="nl-NL" dirty="0" smtClean="0"/>
          </a:p>
          <a:p>
            <a:r>
              <a:rPr lang="nl-NL" dirty="0" err="1" smtClean="0"/>
              <a:t>Sigmoidoscopie</a:t>
            </a:r>
            <a:endParaRPr lang="nl-NL" dirty="0" smtClean="0"/>
          </a:p>
          <a:p>
            <a:r>
              <a:rPr lang="nl-NL" dirty="0" err="1" smtClean="0"/>
              <a:t>Coloscopie</a:t>
            </a:r>
            <a:endParaRPr lang="nl-NL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:\Users\Frits\Pictures\Mijn scans\2011-10 (okt)\scannen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768752" cy="53264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C:\Users\Frits\Desktop\leeftij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9985"/>
            <a:ext cx="9144000" cy="55733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Faeces</a:t>
            </a:r>
            <a:r>
              <a:rPr lang="nl-NL" dirty="0" smtClean="0"/>
              <a:t> occult bloed test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Detecteert occult bloed in de ontlasting</a:t>
            </a:r>
          </a:p>
          <a:p>
            <a:r>
              <a:rPr lang="nl-NL" dirty="0" smtClean="0"/>
              <a:t>Kan in een getrapt bevolkingsonderzoek worden gebruikt</a:t>
            </a:r>
          </a:p>
          <a:p>
            <a:r>
              <a:rPr lang="nl-NL" dirty="0" smtClean="0"/>
              <a:t>Positieve test is een indicatie voor </a:t>
            </a:r>
            <a:r>
              <a:rPr lang="nl-NL" dirty="0" err="1" smtClean="0"/>
              <a:t>coloscopie</a:t>
            </a:r>
            <a:endParaRPr lang="nl-NL" dirty="0" smtClean="0"/>
          </a:p>
          <a:p>
            <a:r>
              <a:rPr lang="nl-NL" dirty="0" smtClean="0"/>
              <a:t>Bloedverlies is intermitterend</a:t>
            </a:r>
          </a:p>
          <a:p>
            <a:r>
              <a:rPr lang="nl-NL" dirty="0" smtClean="0"/>
              <a:t>Ook andere oorzaken voor occult bloedverlies dan </a:t>
            </a:r>
            <a:r>
              <a:rPr lang="nl-NL" dirty="0" err="1" smtClean="0"/>
              <a:t>coloncarcinoom</a:t>
            </a:r>
            <a:r>
              <a:rPr lang="nl-NL" dirty="0" smtClean="0"/>
              <a:t> en poliepen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Immunologische </a:t>
            </a:r>
            <a:r>
              <a:rPr lang="nl-NL" dirty="0" err="1"/>
              <a:t>F</a:t>
            </a:r>
            <a:r>
              <a:rPr lang="nl-NL" dirty="0" err="1" smtClean="0"/>
              <a:t>aeces</a:t>
            </a:r>
            <a:r>
              <a:rPr lang="nl-NL" dirty="0" smtClean="0"/>
              <a:t> Occult </a:t>
            </a:r>
            <a:r>
              <a:rPr lang="nl-NL" dirty="0"/>
              <a:t>B</a:t>
            </a:r>
            <a:r>
              <a:rPr lang="nl-NL" dirty="0" smtClean="0"/>
              <a:t>loed Testen (</a:t>
            </a:r>
            <a:r>
              <a:rPr lang="nl-NL" dirty="0" err="1" smtClean="0"/>
              <a:t>iFOBT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Specifiek voor humaan </a:t>
            </a:r>
            <a:r>
              <a:rPr lang="nl-NL" sz="2400" dirty="0" err="1" smtClean="0"/>
              <a:t>haemoglobine</a:t>
            </a:r>
            <a:endParaRPr lang="nl-NL" sz="2400" dirty="0" smtClean="0"/>
          </a:p>
          <a:p>
            <a:r>
              <a:rPr lang="nl-NL" sz="2400" dirty="0" smtClean="0"/>
              <a:t>Geen dieetrestricties</a:t>
            </a:r>
          </a:p>
          <a:p>
            <a:r>
              <a:rPr lang="nl-NL" sz="2400" dirty="0" err="1" smtClean="0"/>
              <a:t>Eénmalig</a:t>
            </a:r>
            <a:r>
              <a:rPr lang="nl-NL" sz="2400" dirty="0" smtClean="0"/>
              <a:t> uit te voeren</a:t>
            </a:r>
          </a:p>
          <a:p>
            <a:r>
              <a:rPr lang="nl-NL" sz="2400" dirty="0" smtClean="0"/>
              <a:t>Kwantitatieve bepaling</a:t>
            </a:r>
          </a:p>
          <a:p>
            <a:r>
              <a:rPr lang="nl-NL" sz="2400" dirty="0" smtClean="0"/>
              <a:t>Sensitiviteit: 66%  van de </a:t>
            </a:r>
            <a:r>
              <a:rPr lang="nl-NL" sz="2400" dirty="0" err="1" smtClean="0"/>
              <a:t>coloncarcinomen</a:t>
            </a:r>
            <a:endParaRPr lang="nl-NL" sz="2400" dirty="0"/>
          </a:p>
        </p:txBody>
      </p:sp>
      <p:pic>
        <p:nvPicPr>
          <p:cNvPr id="10242" name="Picture 2" descr="C:\Users\Frits\Desktop\ifob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936" y="1700808"/>
            <a:ext cx="3760471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FOBT als </a:t>
            </a:r>
            <a:r>
              <a:rPr lang="nl-NL" dirty="0" err="1" smtClean="0"/>
              <a:t>screeningsmethode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Voor</a:t>
            </a:r>
          </a:p>
          <a:p>
            <a:pPr>
              <a:buFont typeface="Wingdings" pitchFamily="2" charset="2"/>
              <a:buChar char="Ø"/>
            </a:pPr>
            <a:r>
              <a:rPr lang="nl-NL" sz="2400" dirty="0" err="1" smtClean="0"/>
              <a:t>gFOBT</a:t>
            </a:r>
            <a:r>
              <a:rPr lang="nl-NL" sz="2400" dirty="0" smtClean="0"/>
              <a:t>: 15-20 % mortaliteitsreductie voor CRC na 10-13 jaar </a:t>
            </a:r>
            <a:r>
              <a:rPr lang="nl-NL" sz="2400" dirty="0" err="1" smtClean="0"/>
              <a:t>screening</a:t>
            </a:r>
            <a:endParaRPr lang="nl-NL" sz="2400" dirty="0" smtClean="0"/>
          </a:p>
          <a:p>
            <a:pPr>
              <a:buFont typeface="Wingdings" pitchFamily="2" charset="2"/>
              <a:buChar char="Ø"/>
            </a:pPr>
            <a:r>
              <a:rPr lang="nl-NL" sz="2400" dirty="0" smtClean="0"/>
              <a:t>Niet belastend, waardoor betere </a:t>
            </a:r>
            <a:r>
              <a:rPr lang="nl-NL" sz="2400" dirty="0" err="1" smtClean="0"/>
              <a:t>compliance</a:t>
            </a:r>
            <a:endParaRPr lang="nl-NL" sz="2400" dirty="0" smtClean="0"/>
          </a:p>
          <a:p>
            <a:pPr>
              <a:buFont typeface="Wingdings" pitchFamily="2" charset="2"/>
              <a:buChar char="Ø"/>
            </a:pPr>
            <a:r>
              <a:rPr lang="nl-NL" sz="2400" dirty="0" smtClean="0"/>
              <a:t>goedkoop</a:t>
            </a:r>
          </a:p>
          <a:p>
            <a:endParaRPr lang="nl-NL" dirty="0"/>
          </a:p>
          <a:p>
            <a:r>
              <a:rPr lang="nl-NL" dirty="0" smtClean="0"/>
              <a:t>Tegen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2400" dirty="0" smtClean="0"/>
              <a:t>Matige </a:t>
            </a:r>
            <a:r>
              <a:rPr lang="nl-NL" sz="2400" dirty="0" err="1" smtClean="0"/>
              <a:t>test-karakteristieken</a:t>
            </a:r>
            <a:endParaRPr lang="nl-NL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nl-NL" sz="2400" dirty="0" smtClean="0"/>
              <a:t>Occult bloed is vaak intermitterend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2400" dirty="0" smtClean="0"/>
              <a:t>Mensen moeten met ontlasting in de weer</a:t>
            </a:r>
            <a:endParaRPr lang="nl-NL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Coloscopie</a:t>
            </a:r>
            <a:r>
              <a:rPr lang="nl-NL" dirty="0" smtClean="0"/>
              <a:t> als </a:t>
            </a:r>
            <a:r>
              <a:rPr lang="nl-NL" dirty="0" err="1" smtClean="0"/>
              <a:t>screeningsmethode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20000"/>
          </a:bodyPr>
          <a:lstStyle/>
          <a:p>
            <a:r>
              <a:rPr lang="nl-NL" sz="3500" dirty="0" smtClean="0"/>
              <a:t>Voor</a:t>
            </a:r>
          </a:p>
          <a:p>
            <a:pPr>
              <a:buFont typeface="Wingdings" pitchFamily="2" charset="2"/>
              <a:buChar char="Ø"/>
            </a:pPr>
            <a:r>
              <a:rPr lang="nl-NL" sz="2800" dirty="0" smtClean="0"/>
              <a:t>Gouden standaard</a:t>
            </a:r>
          </a:p>
          <a:p>
            <a:pPr>
              <a:buFont typeface="Wingdings" pitchFamily="2" charset="2"/>
              <a:buChar char="Ø"/>
            </a:pPr>
            <a:r>
              <a:rPr lang="nl-NL" sz="2800" dirty="0" smtClean="0"/>
              <a:t>Visualisatie gehele </a:t>
            </a:r>
            <a:r>
              <a:rPr lang="nl-NL" sz="2800" dirty="0" err="1" smtClean="0"/>
              <a:t>colon</a:t>
            </a:r>
            <a:endParaRPr lang="nl-NL" sz="2800" dirty="0" smtClean="0"/>
          </a:p>
          <a:p>
            <a:pPr>
              <a:buFont typeface="Wingdings" pitchFamily="2" charset="2"/>
              <a:buChar char="Ø"/>
            </a:pPr>
            <a:r>
              <a:rPr lang="nl-NL" sz="2800" dirty="0" smtClean="0"/>
              <a:t>Directe afname </a:t>
            </a:r>
            <a:r>
              <a:rPr lang="nl-NL" sz="2800" dirty="0" err="1" smtClean="0"/>
              <a:t>biopten</a:t>
            </a:r>
            <a:endParaRPr lang="nl-NL" sz="2800" dirty="0" smtClean="0"/>
          </a:p>
          <a:p>
            <a:pPr>
              <a:buFont typeface="Wingdings" pitchFamily="2" charset="2"/>
              <a:buChar char="Ø"/>
            </a:pPr>
            <a:r>
              <a:rPr lang="nl-NL" sz="2800" dirty="0" smtClean="0"/>
              <a:t>Therapie middels interventie</a:t>
            </a:r>
          </a:p>
          <a:p>
            <a:pPr>
              <a:buFont typeface="Wingdings" pitchFamily="2" charset="2"/>
              <a:buChar char="Ø"/>
            </a:pPr>
            <a:r>
              <a:rPr lang="nl-NL" sz="2800" dirty="0" smtClean="0"/>
              <a:t>1 keer per 10 jaar?</a:t>
            </a:r>
          </a:p>
          <a:p>
            <a:r>
              <a:rPr lang="nl-NL" sz="3500" dirty="0" smtClean="0"/>
              <a:t>Tegen</a:t>
            </a:r>
          </a:p>
          <a:p>
            <a:pPr>
              <a:buFont typeface="Wingdings" pitchFamily="2" charset="2"/>
              <a:buChar char="Ø"/>
            </a:pPr>
            <a:r>
              <a:rPr lang="nl-NL" sz="2600" dirty="0" smtClean="0"/>
              <a:t>Complicatierisico 1%</a:t>
            </a:r>
          </a:p>
          <a:p>
            <a:pPr>
              <a:buFont typeface="Wingdings" pitchFamily="2" charset="2"/>
              <a:buChar char="Ø"/>
            </a:pPr>
            <a:r>
              <a:rPr lang="nl-NL" sz="2600" dirty="0" smtClean="0"/>
              <a:t>Belastend: pijn, </a:t>
            </a:r>
            <a:r>
              <a:rPr lang="nl-NL" sz="2600" dirty="0" err="1" smtClean="0"/>
              <a:t>lavage</a:t>
            </a:r>
            <a:r>
              <a:rPr lang="nl-NL" sz="2600" dirty="0" smtClean="0"/>
              <a:t>, </a:t>
            </a:r>
            <a:r>
              <a:rPr lang="nl-NL" sz="2600" dirty="0" err="1" smtClean="0"/>
              <a:t>sedatie</a:t>
            </a:r>
            <a:endParaRPr lang="nl-NL" sz="2600" dirty="0" smtClean="0"/>
          </a:p>
          <a:p>
            <a:pPr>
              <a:buFont typeface="Wingdings" pitchFamily="2" charset="2"/>
              <a:buChar char="Ø"/>
            </a:pPr>
            <a:r>
              <a:rPr lang="nl-NL" sz="2600" dirty="0" smtClean="0"/>
              <a:t>Bewerkelijk </a:t>
            </a:r>
          </a:p>
          <a:p>
            <a:pPr>
              <a:buFont typeface="Wingdings" pitchFamily="2" charset="2"/>
              <a:buChar char="Ø"/>
            </a:pPr>
            <a:r>
              <a:rPr lang="nl-NL" sz="2600" dirty="0" smtClean="0"/>
              <a:t>Beperkte </a:t>
            </a:r>
            <a:r>
              <a:rPr lang="nl-NL" sz="2600" dirty="0" err="1" smtClean="0"/>
              <a:t>scopiecapaciteit</a:t>
            </a:r>
            <a:endParaRPr lang="nl-NL" sz="2600" dirty="0"/>
          </a:p>
        </p:txBody>
      </p:sp>
      <p:pic>
        <p:nvPicPr>
          <p:cNvPr id="11266" name="Picture 2" descr="C:\Users\Frits\Desktop\coloscopi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1196752"/>
            <a:ext cx="4405777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Compliance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iFOBT</a:t>
            </a:r>
            <a:r>
              <a:rPr lang="nl-NL" dirty="0" smtClean="0"/>
              <a:t>: 60%, indien positieve test gaat 92% voor </a:t>
            </a:r>
            <a:r>
              <a:rPr lang="nl-NL" dirty="0" err="1" smtClean="0"/>
              <a:t>coloscopie</a:t>
            </a:r>
            <a:endParaRPr lang="nl-NL" dirty="0" smtClean="0"/>
          </a:p>
          <a:p>
            <a:r>
              <a:rPr lang="nl-NL" dirty="0" err="1" smtClean="0"/>
              <a:t>Sigmoidoscopie</a:t>
            </a:r>
            <a:r>
              <a:rPr lang="nl-NL" dirty="0" smtClean="0"/>
              <a:t>: 32%</a:t>
            </a:r>
          </a:p>
          <a:p>
            <a:r>
              <a:rPr lang="nl-NL" dirty="0" err="1" smtClean="0"/>
              <a:t>Coloscopie</a:t>
            </a:r>
            <a:r>
              <a:rPr lang="nl-NL" dirty="0" smtClean="0"/>
              <a:t>: 20-25%</a:t>
            </a:r>
          </a:p>
          <a:p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Bevolkingsonderzoek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62500" lnSpcReduction="20000"/>
          </a:bodyPr>
          <a:lstStyle/>
          <a:p>
            <a:r>
              <a:rPr lang="nl-NL" dirty="0" smtClean="0"/>
              <a:t>2001 Gezondheidsraad signaleert, dat introductie van bevolkingsonderzoek naar darmkanker moet worden overwogen</a:t>
            </a:r>
          </a:p>
          <a:p>
            <a:r>
              <a:rPr lang="nl-NL" dirty="0" smtClean="0"/>
              <a:t>2003 Raad van de Europese Unie</a:t>
            </a:r>
          </a:p>
          <a:p>
            <a:r>
              <a:rPr lang="nl-NL" dirty="0" smtClean="0"/>
              <a:t>2005 Consensus </a:t>
            </a:r>
            <a:r>
              <a:rPr lang="nl-NL" dirty="0" err="1" smtClean="0"/>
              <a:t>ZonMw</a:t>
            </a:r>
            <a:r>
              <a:rPr lang="nl-NL" dirty="0" smtClean="0"/>
              <a:t> KWF</a:t>
            </a:r>
          </a:p>
          <a:p>
            <a:r>
              <a:rPr lang="nl-NL" dirty="0" smtClean="0"/>
              <a:t>2006 VWS: serieus overwegen</a:t>
            </a:r>
          </a:p>
          <a:p>
            <a:r>
              <a:rPr lang="nl-NL" dirty="0" smtClean="0"/>
              <a:t>Proefbevolkingsonderzoeken</a:t>
            </a:r>
          </a:p>
          <a:p>
            <a:r>
              <a:rPr lang="nl-NL" dirty="0" smtClean="0"/>
              <a:t>2008 Gezondheidsraadadvies: 55 tot 75 jaar middels </a:t>
            </a:r>
            <a:r>
              <a:rPr lang="nl-NL" dirty="0" err="1" smtClean="0"/>
              <a:t>iFOBT</a:t>
            </a:r>
            <a:endParaRPr lang="nl-NL" dirty="0" smtClean="0"/>
          </a:p>
          <a:p>
            <a:r>
              <a:rPr lang="nl-NL" dirty="0" smtClean="0"/>
              <a:t>2009 Gezondheidsraad aan VWS: advies te starten</a:t>
            </a:r>
          </a:p>
          <a:p>
            <a:r>
              <a:rPr lang="nl-NL" dirty="0" smtClean="0"/>
              <a:t>2013 Gefaseerde invoering bevolkingsonderzoek</a:t>
            </a:r>
          </a:p>
          <a:p>
            <a:endParaRPr lang="nl-NL" dirty="0"/>
          </a:p>
        </p:txBody>
      </p:sp>
      <p:pic>
        <p:nvPicPr>
          <p:cNvPr id="1026" name="Picture 2" descr="C:\Users\Frits\Desktop\ministe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3907" y="2564904"/>
            <a:ext cx="3950093" cy="33349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ziet bevolkingsonderzoek eruit?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                                      	Gefaseerd invoeren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				Doorontwikkelen nieuwe </a:t>
            </a:r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                                       tests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                           		</a:t>
            </a:r>
            <a:r>
              <a:rPr lang="nl-NL" dirty="0"/>
              <a:t>E</a:t>
            </a:r>
            <a:r>
              <a:rPr lang="nl-NL" dirty="0" smtClean="0"/>
              <a:t>valuatie onderzoek                           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1403648" y="148478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55-75 jaar</a:t>
            </a: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1403648" y="357301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iFOBT</a:t>
            </a:r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1403648" y="566124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Colo</a:t>
            </a:r>
            <a:endParaRPr lang="nl-NL" dirty="0" smtClean="0"/>
          </a:p>
          <a:p>
            <a:pPr algn="ctr"/>
            <a:r>
              <a:rPr lang="nl-NL" dirty="0" err="1" smtClean="0"/>
              <a:t>scopie</a:t>
            </a:r>
            <a:endParaRPr lang="nl-NL" dirty="0"/>
          </a:p>
        </p:txBody>
      </p:sp>
      <p:sp>
        <p:nvSpPr>
          <p:cNvPr id="7" name="PIJL-OMLAAG 6"/>
          <p:cNvSpPr/>
          <p:nvPr/>
        </p:nvSpPr>
        <p:spPr>
          <a:xfrm>
            <a:off x="1619672" y="2492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>
            <a:off x="1619672" y="45811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290" name="Picture 2" descr="C:\Users\Frits\Desktop\scannen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77801" cy="79524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Capaciteit extra </a:t>
            </a:r>
            <a:r>
              <a:rPr lang="nl-NL" dirty="0" err="1" smtClean="0"/>
              <a:t>coloscopieën</a:t>
            </a:r>
            <a:r>
              <a:rPr lang="nl-NL" dirty="0" smtClean="0"/>
              <a:t> is onvoldoende</a:t>
            </a:r>
          </a:p>
          <a:p>
            <a:r>
              <a:rPr lang="nl-NL" dirty="0" smtClean="0"/>
              <a:t>Kosten bevolkingsonderzoek</a:t>
            </a:r>
          </a:p>
          <a:p>
            <a:pPr>
              <a:buFont typeface="Wingdings" pitchFamily="2" charset="2"/>
              <a:buChar char="Ø"/>
            </a:pPr>
            <a:r>
              <a:rPr lang="nl-NL" sz="2800" dirty="0" err="1" smtClean="0"/>
              <a:t>Screening</a:t>
            </a:r>
            <a:r>
              <a:rPr lang="nl-NL" sz="2800" dirty="0" smtClean="0"/>
              <a:t>: VWS</a:t>
            </a:r>
          </a:p>
          <a:p>
            <a:pPr>
              <a:buFont typeface="Wingdings" pitchFamily="2" charset="2"/>
              <a:buChar char="Ø"/>
            </a:pPr>
            <a:r>
              <a:rPr lang="nl-NL" sz="2800" dirty="0" smtClean="0"/>
              <a:t>Vervolgkosten: Ziektekostenverzekeraar</a:t>
            </a:r>
          </a:p>
          <a:p>
            <a:r>
              <a:rPr lang="nl-NL" dirty="0" smtClean="0"/>
              <a:t>€2200.- per gewonnen levensjaar</a:t>
            </a:r>
          </a:p>
          <a:p>
            <a:r>
              <a:rPr lang="nl-NL" dirty="0" smtClean="0"/>
              <a:t>Om 1 sterftegeval van </a:t>
            </a:r>
            <a:r>
              <a:rPr lang="nl-NL" dirty="0" err="1" smtClean="0"/>
              <a:t>coloncarcinoom</a:t>
            </a:r>
            <a:r>
              <a:rPr lang="nl-NL" dirty="0" smtClean="0"/>
              <a:t> te voorkomen zijn nodig:</a:t>
            </a:r>
          </a:p>
          <a:p>
            <a:pPr>
              <a:buNone/>
            </a:pPr>
            <a:r>
              <a:rPr lang="nl-NL" dirty="0" smtClean="0"/>
              <a:t>    785 </a:t>
            </a:r>
            <a:r>
              <a:rPr lang="nl-NL" dirty="0" err="1" smtClean="0"/>
              <a:t>iFOBT’s</a:t>
            </a:r>
            <a:r>
              <a:rPr lang="nl-NL" dirty="0" smtClean="0"/>
              <a:t> en 40 </a:t>
            </a:r>
            <a:r>
              <a:rPr lang="nl-NL" dirty="0" err="1" smtClean="0"/>
              <a:t>coloscopieën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 bevolkingsonderzoek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 descr="C:\Users\Frits\Desktop\scanne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848872" cy="51510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 </a:t>
            </a:r>
            <a:r>
              <a:rPr lang="nl-NL" dirty="0" err="1" smtClean="0"/>
              <a:t>coloncarcinoom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338" name="Picture 2" descr="C:\Users\Frits\Desktop\scanne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412776"/>
            <a:ext cx="8204361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Echte winst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363" name="Picture 3" descr="C:\Users\Frits\Desktop\voorkomen ster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2462"/>
            <a:ext cx="7920880" cy="49976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6" name="Picture 2" descr="C:\Users\Frits\Desktop\scannen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280004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0" name="Picture 2" descr="C:\Users\Frits\Desktop\o107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"/>
            <a:ext cx="7128792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Toename aantal </a:t>
            </a:r>
            <a:r>
              <a:rPr lang="nl-NL" dirty="0" err="1" smtClean="0"/>
              <a:t>coloscopieën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569371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8434" name="Picture 2" descr="C:\Users\Frits\Desktop\scannen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268760"/>
            <a:ext cx="6696743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Verandering richtlijnen follow-up na </a:t>
            </a:r>
            <a:r>
              <a:rPr lang="nl-NL" dirty="0" err="1" smtClean="0"/>
              <a:t>poliepectomie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9458" name="Picture 2" descr="C:\Users\Frits\Desktop\scannen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864096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Criteria voor verantwoord bevolkingsonderzoek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Belangrijk  gezondheidsprobleem</a:t>
            </a:r>
          </a:p>
          <a:p>
            <a:r>
              <a:rPr lang="nl-NL" dirty="0" smtClean="0"/>
              <a:t>Leidt tot gezondheidswinst</a:t>
            </a:r>
          </a:p>
          <a:p>
            <a:r>
              <a:rPr lang="nl-NL" dirty="0" smtClean="0"/>
              <a:t>Methode is betrouwbaar en valide</a:t>
            </a:r>
          </a:p>
          <a:p>
            <a:r>
              <a:rPr lang="nl-NL" dirty="0" smtClean="0"/>
              <a:t>doelmatig gebruik van middelen</a:t>
            </a:r>
          </a:p>
          <a:p>
            <a:r>
              <a:rPr lang="nl-NL" dirty="0" smtClean="0"/>
              <a:t>Opsporingstest moet aanvaardbaar zijn</a:t>
            </a:r>
          </a:p>
          <a:p>
            <a:r>
              <a:rPr lang="nl-NL" dirty="0" smtClean="0"/>
              <a:t>Deelname is gebaseerd op geïnformeerde en</a:t>
            </a:r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   vrijwillige keuze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You’ll</a:t>
            </a:r>
            <a:r>
              <a:rPr lang="nl-NL" dirty="0" smtClean="0"/>
              <a:t> </a:t>
            </a:r>
            <a:r>
              <a:rPr lang="nl-NL" dirty="0" err="1" smtClean="0"/>
              <a:t>never</a:t>
            </a:r>
            <a:r>
              <a:rPr lang="nl-NL" dirty="0" smtClean="0"/>
              <a:t>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another</a:t>
            </a:r>
            <a:r>
              <a:rPr lang="nl-NL" dirty="0" smtClean="0"/>
              <a:t> </a:t>
            </a:r>
            <a:r>
              <a:rPr lang="nl-NL" dirty="0" err="1" smtClean="0"/>
              <a:t>love</a:t>
            </a:r>
            <a:r>
              <a:rPr lang="nl-NL" dirty="0" smtClean="0"/>
              <a:t> </a:t>
            </a:r>
            <a:r>
              <a:rPr lang="nl-NL" dirty="0" err="1" smtClean="0"/>
              <a:t>like</a:t>
            </a:r>
            <a:r>
              <a:rPr lang="nl-NL" dirty="0" smtClean="0"/>
              <a:t> mine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5292080" y="2132856"/>
            <a:ext cx="3851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You'll never find, as long as you live</a:t>
            </a:r>
            <a:br>
              <a:rPr lang="en-US" dirty="0" smtClean="0"/>
            </a:br>
            <a:r>
              <a:rPr lang="en-US" dirty="0" smtClean="0"/>
              <a:t>Someone who loves you tender like I do</a:t>
            </a:r>
            <a:br>
              <a:rPr lang="en-US" dirty="0" smtClean="0"/>
            </a:br>
            <a:r>
              <a:rPr lang="en-US" dirty="0" smtClean="0"/>
              <a:t>You'll never find, no matter where you search</a:t>
            </a:r>
            <a:br>
              <a:rPr lang="en-US" dirty="0" smtClean="0"/>
            </a:br>
            <a:r>
              <a:rPr lang="en-US" dirty="0" smtClean="0"/>
              <a:t>Someone who cares about you the way I do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Whoa, I'm not </a:t>
            </a:r>
            <a:r>
              <a:rPr lang="en-US" dirty="0" err="1" smtClean="0"/>
              <a:t>braggin</a:t>
            </a:r>
            <a:r>
              <a:rPr lang="en-US" dirty="0" smtClean="0"/>
              <a:t>' on myself, baby</a:t>
            </a:r>
            <a:br>
              <a:rPr lang="en-US" dirty="0" smtClean="0"/>
            </a:br>
            <a:r>
              <a:rPr lang="en-US" dirty="0" smtClean="0"/>
              <a:t>But I'm the one who loves you</a:t>
            </a:r>
            <a:br>
              <a:rPr lang="en-US" dirty="0" smtClean="0"/>
            </a:br>
            <a:r>
              <a:rPr lang="en-US" dirty="0" smtClean="0"/>
              <a:t>And there's no one else, no-oh-oh-oh-oh-oh-oh-oh one else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pic>
        <p:nvPicPr>
          <p:cNvPr id="7" name="Lou+Rawls+Colonoscopy+Exam+in+English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7" y="1916832"/>
            <a:ext cx="4896544" cy="36724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Top 3 van kwaadaardige aandoeningen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/>
          </a:p>
          <a:p>
            <a:pPr>
              <a:buNone/>
            </a:pPr>
            <a:r>
              <a:rPr lang="nl-NL" sz="2000" dirty="0" smtClean="0"/>
              <a:t>Mannen</a:t>
            </a:r>
          </a:p>
          <a:p>
            <a:pPr>
              <a:buNone/>
            </a:pPr>
            <a:r>
              <a:rPr lang="nl-NL" sz="2000" dirty="0" smtClean="0"/>
              <a:t>1 Prostaat</a:t>
            </a:r>
          </a:p>
          <a:p>
            <a:pPr>
              <a:buNone/>
            </a:pPr>
            <a:r>
              <a:rPr lang="nl-NL" sz="2000" dirty="0" smtClean="0"/>
              <a:t>2Long</a:t>
            </a:r>
          </a:p>
          <a:p>
            <a:pPr>
              <a:buNone/>
            </a:pPr>
            <a:r>
              <a:rPr lang="nl-NL" sz="2000" dirty="0" smtClean="0"/>
              <a:t>3 Dikke darm</a:t>
            </a:r>
          </a:p>
          <a:p>
            <a:pPr>
              <a:buNone/>
            </a:pPr>
            <a:endParaRPr lang="nl-NL" sz="2000" dirty="0"/>
          </a:p>
          <a:p>
            <a:pPr>
              <a:buNone/>
            </a:pPr>
            <a:r>
              <a:rPr lang="nl-NL" sz="2000" dirty="0" smtClean="0"/>
              <a:t>Vrouwen</a:t>
            </a:r>
          </a:p>
          <a:p>
            <a:pPr>
              <a:buNone/>
            </a:pPr>
            <a:r>
              <a:rPr lang="nl-NL" sz="2000" dirty="0" smtClean="0"/>
              <a:t>1Borst</a:t>
            </a:r>
          </a:p>
          <a:p>
            <a:pPr>
              <a:buNone/>
            </a:pPr>
            <a:r>
              <a:rPr lang="nl-NL" sz="2000" dirty="0" smtClean="0"/>
              <a:t>2Dikke darm</a:t>
            </a:r>
          </a:p>
          <a:p>
            <a:pPr>
              <a:buNone/>
            </a:pPr>
            <a:r>
              <a:rPr lang="nl-NL" sz="2000" dirty="0" smtClean="0"/>
              <a:t>3 Long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2050" name="Picture 2" descr="C:\Users\Frits\Desktop\meest voorkomende kan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772" y="2060848"/>
            <a:ext cx="7258228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C:\Users\Frits\Desktop\kaart nederl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144392" cy="6525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C:\Users\Frits\Desktop\kaart 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212196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Voorstadium </a:t>
            </a:r>
            <a:r>
              <a:rPr lang="nl-NL" dirty="0" err="1" smtClean="0"/>
              <a:t>coloncarcinoom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>
              <a:buNone/>
            </a:pPr>
            <a:r>
              <a:rPr lang="nl-NL" sz="1600" dirty="0" smtClean="0"/>
              <a:t>   </a:t>
            </a:r>
            <a:r>
              <a:rPr lang="nl-NL" sz="1600" dirty="0" err="1" smtClean="0"/>
              <a:t>Adenomateuze</a:t>
            </a:r>
            <a:r>
              <a:rPr lang="nl-NL" sz="1600" dirty="0" smtClean="0"/>
              <a:t> poliep                             Maligne poliep                                     </a:t>
            </a:r>
            <a:r>
              <a:rPr lang="nl-NL" sz="1600" dirty="0" err="1" smtClean="0"/>
              <a:t>Coloncarcinoom</a:t>
            </a:r>
            <a:endParaRPr lang="nl-NL" sz="1600" dirty="0" smtClean="0"/>
          </a:p>
          <a:p>
            <a:pPr>
              <a:buNone/>
            </a:pPr>
            <a:endParaRPr lang="nl-NL" sz="1600" dirty="0"/>
          </a:p>
          <a:p>
            <a:pPr>
              <a:buNone/>
            </a:pPr>
            <a:r>
              <a:rPr lang="nl-NL" sz="1600" dirty="0" smtClean="0"/>
              <a:t>  </a:t>
            </a:r>
            <a:r>
              <a:rPr lang="nl-NL" sz="2400" dirty="0" smtClean="0"/>
              <a:t>Ongeveer 5% van de </a:t>
            </a:r>
            <a:r>
              <a:rPr lang="nl-NL" sz="2400" dirty="0" err="1" smtClean="0"/>
              <a:t>adenomateuze</a:t>
            </a:r>
            <a:r>
              <a:rPr lang="nl-NL" sz="2400" dirty="0" smtClean="0"/>
              <a:t> poliepen wordt maligne</a:t>
            </a:r>
          </a:p>
          <a:p>
            <a:pPr>
              <a:buNone/>
            </a:pPr>
            <a:endParaRPr lang="nl-NL" sz="1600" dirty="0" smtClean="0"/>
          </a:p>
          <a:p>
            <a:pPr>
              <a:buNone/>
            </a:pPr>
            <a:endParaRPr lang="nl-NL" sz="1600" dirty="0" smtClean="0"/>
          </a:p>
        </p:txBody>
      </p:sp>
      <p:pic>
        <p:nvPicPr>
          <p:cNvPr id="5122" name="Picture 2" descr="C:\Users\Frits\Desktop\pedunc_polyp2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04" y="2665512"/>
            <a:ext cx="1959525" cy="1728192"/>
          </a:xfrm>
          <a:prstGeom prst="rect">
            <a:avLst/>
          </a:prstGeom>
          <a:noFill/>
        </p:spPr>
      </p:pic>
      <p:pic>
        <p:nvPicPr>
          <p:cNvPr id="5123" name="Picture 3" descr="C:\Users\Frits\Desktop\d7_lgpoly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1944216" cy="1728553"/>
          </a:xfrm>
          <a:prstGeom prst="rect">
            <a:avLst/>
          </a:prstGeom>
          <a:noFill/>
        </p:spPr>
      </p:pic>
      <p:pic>
        <p:nvPicPr>
          <p:cNvPr id="5124" name="Picture 4" descr="C:\Users\Frits\Desktop\coloncarcinom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154386" cy="1709906"/>
          </a:xfrm>
          <a:prstGeom prst="rect">
            <a:avLst/>
          </a:prstGeom>
          <a:noFill/>
        </p:spPr>
      </p:pic>
      <p:sp>
        <p:nvSpPr>
          <p:cNvPr id="7" name="PIJL-RECHTS 6"/>
          <p:cNvSpPr/>
          <p:nvPr/>
        </p:nvSpPr>
        <p:spPr>
          <a:xfrm>
            <a:off x="2699792" y="328498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RECHTS 7"/>
          <p:cNvSpPr/>
          <p:nvPr/>
        </p:nvSpPr>
        <p:spPr>
          <a:xfrm>
            <a:off x="5508104" y="3284984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Prevalentie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Risico om </a:t>
            </a:r>
            <a:r>
              <a:rPr lang="nl-NL" dirty="0" err="1" smtClean="0"/>
              <a:t>coloncarcinoom</a:t>
            </a:r>
            <a:r>
              <a:rPr lang="nl-NL" dirty="0" smtClean="0"/>
              <a:t> te krijgen bedraagt 4%-5%</a:t>
            </a:r>
          </a:p>
          <a:p>
            <a:r>
              <a:rPr lang="nl-NL" dirty="0" smtClean="0"/>
              <a:t>Kans om aan </a:t>
            </a:r>
            <a:r>
              <a:rPr lang="nl-NL" dirty="0" err="1" smtClean="0"/>
              <a:t>coloncarcinoom</a:t>
            </a:r>
            <a:r>
              <a:rPr lang="nl-NL" dirty="0" smtClean="0"/>
              <a:t> te overlijden:</a:t>
            </a:r>
          </a:p>
          <a:p>
            <a:pPr>
              <a:buNone/>
            </a:pPr>
            <a:r>
              <a:rPr lang="nl-NL" dirty="0" smtClean="0"/>
              <a:t>    mannen 2%, vrouwen 1,5% </a:t>
            </a:r>
          </a:p>
          <a:p>
            <a:r>
              <a:rPr lang="nl-NL" dirty="0" smtClean="0"/>
              <a:t>In 2008 overleden 4800 mensen aan </a:t>
            </a:r>
            <a:r>
              <a:rPr lang="nl-NL" dirty="0" err="1" smtClean="0"/>
              <a:t>coloncarcinoom</a:t>
            </a:r>
            <a:endParaRPr lang="nl-NL" dirty="0" smtClean="0"/>
          </a:p>
          <a:p>
            <a:r>
              <a:rPr lang="nl-NL" dirty="0" smtClean="0"/>
              <a:t>In 9 van de 10 gevallen treedt het op bij personen ouder dan 55 jaar</a:t>
            </a:r>
          </a:p>
          <a:p>
            <a:r>
              <a:rPr lang="nl-NL" dirty="0" smtClean="0"/>
              <a:t>In 2008: 12117 nieuwe gevallen van </a:t>
            </a:r>
            <a:r>
              <a:rPr lang="nl-NL" dirty="0" err="1" smtClean="0"/>
              <a:t>coloncarcinoom</a:t>
            </a:r>
            <a:endParaRPr lang="nl-NL" dirty="0" smtClean="0"/>
          </a:p>
          <a:p>
            <a:r>
              <a:rPr lang="nl-NL" dirty="0" smtClean="0"/>
              <a:t>In 2015 is de verwachting 14000 nieuwe gevallen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Prognose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3250704" cy="4968552"/>
          </a:xfrm>
        </p:spPr>
        <p:txBody>
          <a:bodyPr>
            <a:normAutofit/>
          </a:bodyPr>
          <a:lstStyle/>
          <a:p>
            <a:r>
              <a:rPr lang="nl-NL" sz="2400" dirty="0" smtClean="0"/>
              <a:t>Gemiddelde 5-jaars overleving:  59 %</a:t>
            </a:r>
          </a:p>
          <a:p>
            <a:r>
              <a:rPr lang="nl-NL" sz="2400" dirty="0" smtClean="0"/>
              <a:t>Sterk afhankelijk van stadium ziekte</a:t>
            </a:r>
          </a:p>
          <a:p>
            <a:r>
              <a:rPr lang="nl-NL" sz="2400" dirty="0" smtClean="0"/>
              <a:t>Momenteel heeft 50%  uitgebreide ziekte bij diagnose</a:t>
            </a:r>
          </a:p>
          <a:p>
            <a:r>
              <a:rPr lang="nl-NL" sz="2400" dirty="0" smtClean="0"/>
              <a:t>Vroege diagnose heeft betere prognose </a:t>
            </a:r>
            <a:endParaRPr lang="nl-NL" sz="2400" dirty="0"/>
          </a:p>
        </p:txBody>
      </p:sp>
      <p:pic>
        <p:nvPicPr>
          <p:cNvPr id="6146" name="Picture 2" descr="C:\Users\Frits\Desktop\survi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1196752"/>
            <a:ext cx="5724129" cy="56612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500</Words>
  <Application>Microsoft Office PowerPoint</Application>
  <PresentationFormat>Diavoorstelling (4:3)</PresentationFormat>
  <Paragraphs>147</Paragraphs>
  <Slides>30</Slides>
  <Notes>1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Office-thema</vt:lpstr>
      <vt:lpstr>Screening coloncarcinoom</vt:lpstr>
      <vt:lpstr>Bevolkingsonderzoek</vt:lpstr>
      <vt:lpstr>Criteria voor verantwoord bevolkingsonderzoek</vt:lpstr>
      <vt:lpstr>Top 3 van kwaadaardige aandoeningen</vt:lpstr>
      <vt:lpstr>PowerPoint-presentatie</vt:lpstr>
      <vt:lpstr>PowerPoint-presentatie</vt:lpstr>
      <vt:lpstr>Voorstadium coloncarcinoom</vt:lpstr>
      <vt:lpstr>Prevalentie </vt:lpstr>
      <vt:lpstr>Prognose</vt:lpstr>
      <vt:lpstr>Klachten</vt:lpstr>
      <vt:lpstr>Adequate behandelopties?</vt:lpstr>
      <vt:lpstr>Mogelijke screeningsmethoden</vt:lpstr>
      <vt:lpstr>PowerPoint-presentatie</vt:lpstr>
      <vt:lpstr>PowerPoint-presentatie</vt:lpstr>
      <vt:lpstr>Faeces occult bloed test</vt:lpstr>
      <vt:lpstr>Immunologische Faeces Occult Bloed Testen (iFOBT)</vt:lpstr>
      <vt:lpstr>FOBT als screeningsmethode?</vt:lpstr>
      <vt:lpstr>Coloscopie als screeningsmethode?</vt:lpstr>
      <vt:lpstr>Compliance</vt:lpstr>
      <vt:lpstr>Hoe ziet bevolkingsonderzoek eruit?</vt:lpstr>
      <vt:lpstr>PowerPoint-presentatie</vt:lpstr>
      <vt:lpstr>Middelen</vt:lpstr>
      <vt:lpstr>Kosten bevolkingsonderzoek</vt:lpstr>
      <vt:lpstr>Kosten coloncarcinoom</vt:lpstr>
      <vt:lpstr>Echte winst</vt:lpstr>
      <vt:lpstr>PowerPoint-presentatie</vt:lpstr>
      <vt:lpstr>PowerPoint-presentatie</vt:lpstr>
      <vt:lpstr>Toename aantal coloscopieën</vt:lpstr>
      <vt:lpstr>Verandering richtlijnen follow-up na poliepectomie</vt:lpstr>
      <vt:lpstr>You’ll never find another love like mine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coloncarcinoom</dc:title>
  <dc:creator>Frits</dc:creator>
  <cp:lastModifiedBy>Burgers - Aarts, H.A.R.</cp:lastModifiedBy>
  <cp:revision>57</cp:revision>
  <dcterms:created xsi:type="dcterms:W3CDTF">2011-10-02T14:17:19Z</dcterms:created>
  <dcterms:modified xsi:type="dcterms:W3CDTF">2016-12-07T10:25:08Z</dcterms:modified>
</cp:coreProperties>
</file>