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8.jpg" ContentType="image/p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272" r:id="rId3"/>
    <p:sldId id="267" r:id="rId4"/>
    <p:sldId id="257" r:id="rId5"/>
    <p:sldId id="258" r:id="rId6"/>
    <p:sldId id="259" r:id="rId7"/>
    <p:sldId id="264" r:id="rId8"/>
    <p:sldId id="265" r:id="rId9"/>
    <p:sldId id="260" r:id="rId10"/>
    <p:sldId id="261" r:id="rId11"/>
    <p:sldId id="268" r:id="rId12"/>
    <p:sldId id="269" r:id="rId13"/>
    <p:sldId id="270" r:id="rId14"/>
    <p:sldId id="271" r:id="rId15"/>
    <p:sldId id="262" r:id="rId16"/>
    <p:sldId id="266" r:id="rId17"/>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427" autoAdjust="0"/>
  </p:normalViewPr>
  <p:slideViewPr>
    <p:cSldViewPr>
      <p:cViewPr varScale="1">
        <p:scale>
          <a:sx n="41" d="100"/>
          <a:sy n="41" d="100"/>
        </p:scale>
        <p:origin x="-201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2C5703-E039-4DF7-A421-F14D605FFADA}" type="datetimeFigureOut">
              <a:rPr lang="nl-NL" smtClean="0"/>
              <a:t>04-11-2017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A0E506-E742-4798-B6F6-38E12B7D5619}" type="slidenum">
              <a:rPr lang="nl-NL" smtClean="0"/>
              <a:t>‹nr.›</a:t>
            </a:fld>
            <a:endParaRPr lang="nl-NL"/>
          </a:p>
        </p:txBody>
      </p:sp>
    </p:spTree>
    <p:extLst>
      <p:ext uri="{BB962C8B-B14F-4D97-AF65-F5344CB8AC3E}">
        <p14:creationId xmlns:p14="http://schemas.microsoft.com/office/powerpoint/2010/main" val="3424971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nl.wikipedia.org/w/index.php?title=Acuut&amp;action=edit&amp;redlink=1" TargetMode="External"/><Relationship Id="rId13" Type="http://schemas.openxmlformats.org/officeDocument/2006/relationships/hyperlink" Target="https://nl.wikipedia.org/wiki/Shock" TargetMode="External"/><Relationship Id="rId3" Type="http://schemas.openxmlformats.org/officeDocument/2006/relationships/hyperlink" Target="https://nl.wikipedia.org/w/index.php?title=Obstructie_(medische_wetenschap)&amp;action=edit&amp;redlink=1" TargetMode="External"/><Relationship Id="rId7" Type="http://schemas.openxmlformats.org/officeDocument/2006/relationships/hyperlink" Target="https://nl.wikipedia.org/wiki/Behandeling" TargetMode="External"/><Relationship Id="rId12" Type="http://schemas.openxmlformats.org/officeDocument/2006/relationships/hyperlink" Target="https://nl.wikipedia.org/wiki/Huisarts"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nl.wikipedia.org/wiki/Hart-_en_vaatstelsel" TargetMode="External"/><Relationship Id="rId11" Type="http://schemas.openxmlformats.org/officeDocument/2006/relationships/hyperlink" Target="https://nl.wikipedia.org/wiki/EHBO" TargetMode="External"/><Relationship Id="rId5" Type="http://schemas.openxmlformats.org/officeDocument/2006/relationships/hyperlink" Target="https://nl.wikipedia.org/wiki/Ademhaling_(dier)" TargetMode="External"/><Relationship Id="rId10" Type="http://schemas.openxmlformats.org/officeDocument/2006/relationships/hyperlink" Target="https://nl.wikipedia.org/wiki/Invaliditeit" TargetMode="External"/><Relationship Id="rId4" Type="http://schemas.openxmlformats.org/officeDocument/2006/relationships/hyperlink" Target="https://nl.wikipedia.org/wiki/Luchtweg" TargetMode="External"/><Relationship Id="rId9" Type="http://schemas.openxmlformats.org/officeDocument/2006/relationships/hyperlink" Target="https://nl.wikipedia.org/wiki/Infectie" TargetMode="External"/><Relationship Id="rId14" Type="http://schemas.openxmlformats.org/officeDocument/2006/relationships/hyperlink" Target="https://nl.wikipedia.org/wiki/Oorlog"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Nieuws meegekregen?</a:t>
            </a:r>
            <a:r>
              <a:rPr lang="nl-NL" baseline="0" dirty="0" smtClean="0"/>
              <a:t> HA regio?</a:t>
            </a:r>
            <a:endParaRPr lang="nl-NL" dirty="0"/>
          </a:p>
        </p:txBody>
      </p:sp>
      <p:sp>
        <p:nvSpPr>
          <p:cNvPr id="4" name="Tijdelijke aanduiding voor dianummer 3"/>
          <p:cNvSpPr>
            <a:spLocks noGrp="1"/>
          </p:cNvSpPr>
          <p:nvPr>
            <p:ph type="sldNum" sz="quarter" idx="10"/>
          </p:nvPr>
        </p:nvSpPr>
        <p:spPr/>
        <p:txBody>
          <a:bodyPr/>
          <a:lstStyle/>
          <a:p>
            <a:fld id="{B0A0E506-E742-4798-B6F6-38E12B7D5619}" type="slidenum">
              <a:rPr lang="nl-NL" smtClean="0"/>
              <a:t>3</a:t>
            </a:fld>
            <a:endParaRPr lang="nl-NL"/>
          </a:p>
        </p:txBody>
      </p:sp>
    </p:spTree>
    <p:extLst>
      <p:ext uri="{BB962C8B-B14F-4D97-AF65-F5344CB8AC3E}">
        <p14:creationId xmlns:p14="http://schemas.microsoft.com/office/powerpoint/2010/main" val="1600243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Rond 19 uur ongeval</a:t>
            </a:r>
            <a:r>
              <a:rPr lang="nl-NL" baseline="0" dirty="0" smtClean="0"/>
              <a:t> op de N31, </a:t>
            </a:r>
            <a:r>
              <a:rPr lang="nl-NL" baseline="0" dirty="0" err="1" smtClean="0"/>
              <a:t>Almenumerweg</a:t>
            </a:r>
            <a:endParaRPr lang="nl-NL" dirty="0"/>
          </a:p>
        </p:txBody>
      </p:sp>
      <p:sp>
        <p:nvSpPr>
          <p:cNvPr id="4" name="Tijdelijke aanduiding voor dianummer 3"/>
          <p:cNvSpPr>
            <a:spLocks noGrp="1"/>
          </p:cNvSpPr>
          <p:nvPr>
            <p:ph type="sldNum" sz="quarter" idx="10"/>
          </p:nvPr>
        </p:nvSpPr>
        <p:spPr/>
        <p:txBody>
          <a:bodyPr/>
          <a:lstStyle/>
          <a:p>
            <a:fld id="{B0A0E506-E742-4798-B6F6-38E12B7D5619}" type="slidenum">
              <a:rPr lang="nl-NL" smtClean="0"/>
              <a:t>4</a:t>
            </a:fld>
            <a:endParaRPr lang="nl-NL"/>
          </a:p>
        </p:txBody>
      </p:sp>
    </p:spTree>
    <p:extLst>
      <p:ext uri="{BB962C8B-B14F-4D97-AF65-F5344CB8AC3E}">
        <p14:creationId xmlns:p14="http://schemas.microsoft.com/office/powerpoint/2010/main" val="3791258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Regio vervoer afspraken</a:t>
            </a:r>
          </a:p>
          <a:p>
            <a:pPr marL="0" indent="0">
              <a:buFontTx/>
              <a:buNone/>
            </a:pPr>
            <a:endParaRPr lang="nl-NL" baseline="0" dirty="0" smtClean="0"/>
          </a:p>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B0A0E506-E742-4798-B6F6-38E12B7D5619}" type="slidenum">
              <a:rPr lang="nl-NL" smtClean="0"/>
              <a:t>6</a:t>
            </a:fld>
            <a:endParaRPr lang="nl-NL"/>
          </a:p>
        </p:txBody>
      </p:sp>
    </p:spTree>
    <p:extLst>
      <p:ext uri="{BB962C8B-B14F-4D97-AF65-F5344CB8AC3E}">
        <p14:creationId xmlns:p14="http://schemas.microsoft.com/office/powerpoint/2010/main" val="2165888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Fase A</a:t>
            </a:r>
          </a:p>
          <a:p>
            <a:r>
              <a:rPr lang="nl-NL" dirty="0" smtClean="0"/>
              <a:t>Fase B</a:t>
            </a:r>
          </a:p>
          <a:p>
            <a:r>
              <a:rPr lang="nl-NL" dirty="0" smtClean="0"/>
              <a:t>Fase C</a:t>
            </a:r>
          </a:p>
          <a:p>
            <a:endParaRPr lang="nl-NL" dirty="0" smtClean="0"/>
          </a:p>
          <a:p>
            <a:r>
              <a:rPr lang="nl-NL" sz="1200" b="0" i="0" u="none" strike="noStrike" kern="1200" baseline="0" dirty="0" smtClean="0">
                <a:solidFill>
                  <a:schemeClr val="tx1"/>
                </a:solidFill>
                <a:latin typeface="+mn-lt"/>
                <a:ea typeface="+mn-ea"/>
                <a:cs typeface="+mn-cs"/>
              </a:rPr>
              <a:t>Fase A is opschaling van alleen de SEH. Fase B is opschaling van de SEH, ICU, OK en poli chirurgie. Fase C is totale opschaling van het ziekenhuis. In geval van opschaling B of C worden het crisisbeleidsteam en het crisis coördinatieteam bij elkaar geroepen. </a:t>
            </a:r>
          </a:p>
          <a:p>
            <a:r>
              <a:rPr lang="nl-NL" sz="1200" b="0" i="0" u="none" strike="noStrike" kern="1200" baseline="0" dirty="0" smtClean="0">
                <a:solidFill>
                  <a:schemeClr val="tx1"/>
                </a:solidFill>
                <a:latin typeface="+mn-lt"/>
                <a:ea typeface="+mn-ea"/>
                <a:cs typeface="+mn-cs"/>
              </a:rPr>
              <a:t>Het crisisbeleidsteam bestaat uit de voorzitter Raad van Bestuur, de zorggroep manager, manager Facilitair Bedrijf, manager Diagnostisch en Farmaceutisch Bedrijf, de secretaris Raad van Bestuur en de secretaresse Raad van Bestuur. Het crisisbeleidsteam heeft de algehele leiding tijdens de ramp. Zij zijn verantwoordelijk voor het intern aansturen van de organisatie op hoofdlijnen en het extern afstemmen met de ketenpartners. De kamer van de Raad van Bestuur wordt ingericht als crisiscentrum, waar het crisisbeleidsteam plaatsneemt. </a:t>
            </a:r>
            <a:endParaRPr lang="nl-NL" dirty="0"/>
          </a:p>
        </p:txBody>
      </p:sp>
      <p:sp>
        <p:nvSpPr>
          <p:cNvPr id="4" name="Tijdelijke aanduiding voor dianummer 3"/>
          <p:cNvSpPr>
            <a:spLocks noGrp="1"/>
          </p:cNvSpPr>
          <p:nvPr>
            <p:ph type="sldNum" sz="quarter" idx="10"/>
          </p:nvPr>
        </p:nvSpPr>
        <p:spPr/>
        <p:txBody>
          <a:bodyPr/>
          <a:lstStyle/>
          <a:p>
            <a:fld id="{B0A0E506-E742-4798-B6F6-38E12B7D5619}" type="slidenum">
              <a:rPr lang="nl-NL" smtClean="0"/>
              <a:t>8</a:t>
            </a:fld>
            <a:endParaRPr lang="nl-NL"/>
          </a:p>
        </p:txBody>
      </p:sp>
    </p:spTree>
    <p:extLst>
      <p:ext uri="{BB962C8B-B14F-4D97-AF65-F5344CB8AC3E}">
        <p14:creationId xmlns:p14="http://schemas.microsoft.com/office/powerpoint/2010/main" val="1654823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a:r>
              <a:rPr lang="nl-NL" dirty="0" smtClean="0"/>
              <a:t>Nationaal en internationaal zijn er verschillende methodieken ontwikkeld die na de nodige ervaringen ook regelmatig bijgesteld worden. Een voorbeeld van een dergelijke methodiek is de indeling in vier categorieën van slachtoffers:</a:t>
            </a:r>
          </a:p>
          <a:p>
            <a:r>
              <a:rPr lang="nl-NL" dirty="0" smtClean="0"/>
              <a:t>T1Onmiddellijk medische hulp, voor personen die zonder die hulp niet zullen overleven in verband met </a:t>
            </a:r>
            <a:r>
              <a:rPr lang="nl-NL" dirty="0" smtClean="0">
                <a:hlinkClick r:id="rId3" tooltip="Obstructie (medische wetenschap) (de pagina bestaat niet)"/>
              </a:rPr>
              <a:t>obstructie</a:t>
            </a:r>
            <a:r>
              <a:rPr lang="nl-NL" dirty="0" smtClean="0"/>
              <a:t> van de </a:t>
            </a:r>
            <a:r>
              <a:rPr lang="nl-NL" dirty="0" smtClean="0">
                <a:hlinkClick r:id="rId4" tooltip="Luchtweg"/>
              </a:rPr>
              <a:t>ademwegen</a:t>
            </a:r>
            <a:r>
              <a:rPr lang="nl-NL" dirty="0" smtClean="0"/>
              <a:t>, stoornissen van de </a:t>
            </a:r>
            <a:r>
              <a:rPr lang="nl-NL" dirty="0" smtClean="0">
                <a:hlinkClick r:id="rId5" tooltip="Ademhaling (dier)"/>
              </a:rPr>
              <a:t>ademhaling</a:t>
            </a:r>
            <a:r>
              <a:rPr lang="nl-NL" dirty="0" smtClean="0"/>
              <a:t> of problemen met de </a:t>
            </a:r>
            <a:r>
              <a:rPr lang="nl-NL" dirty="0" smtClean="0">
                <a:hlinkClick r:id="rId6" tooltip="Hart- en vaatstelsel"/>
              </a:rPr>
              <a:t>circulatie</a:t>
            </a:r>
            <a:r>
              <a:rPr lang="nl-NL" dirty="0" smtClean="0"/>
              <a:t>. Binnen deze categorie wordt weer triage toegepast: eerst worden de slachtoffers met een luchtwegobstructie geholpen, dan de slachtoffers met ademproblemen, dan de slachtoffers met circulatieproblemen. </a:t>
            </a:r>
            <a:r>
              <a:rPr lang="nl-NL" dirty="0" smtClean="0">
                <a:hlinkClick r:id="rId7" tooltip="Behandeling"/>
              </a:rPr>
              <a:t>Behandeling</a:t>
            </a:r>
            <a:r>
              <a:rPr lang="nl-NL" dirty="0" smtClean="0"/>
              <a:t> dient binnen 2 uur aan te vangen maar uiteraard zo spoedig mogelijk.</a:t>
            </a:r>
          </a:p>
          <a:p>
            <a:r>
              <a:rPr lang="nl-NL" dirty="0" smtClean="0"/>
              <a:t>T2Personen die wel kunnen wachten maar continu gemonitord moeten worden op ademhaling, circulatie en </a:t>
            </a:r>
            <a:r>
              <a:rPr lang="nl-NL" dirty="0" smtClean="0">
                <a:hlinkClick r:id="rId8" tooltip="Acuut (de pagina bestaat niet)"/>
              </a:rPr>
              <a:t>acute</a:t>
            </a:r>
            <a:r>
              <a:rPr lang="nl-NL" dirty="0" smtClean="0"/>
              <a:t> problemen (dit kan door iemand met beperkte medische kennis gebeuren). Gewonden met (grote) kans op </a:t>
            </a:r>
            <a:r>
              <a:rPr lang="nl-NL" dirty="0" smtClean="0">
                <a:hlinkClick r:id="rId9" tooltip="Infectie"/>
              </a:rPr>
              <a:t>infecties</a:t>
            </a:r>
            <a:r>
              <a:rPr lang="nl-NL" dirty="0" smtClean="0"/>
              <a:t> of </a:t>
            </a:r>
            <a:r>
              <a:rPr lang="nl-NL" dirty="0" smtClean="0">
                <a:hlinkClick r:id="rId10" tooltip="Invaliditeit"/>
              </a:rPr>
              <a:t>invaliditeit</a:t>
            </a:r>
            <a:r>
              <a:rPr lang="nl-NL" dirty="0" smtClean="0"/>
              <a:t> vallen bijvoorbeeld binnen deze categorie. Behandeling binnen 6 uur.</a:t>
            </a:r>
          </a:p>
          <a:p>
            <a:r>
              <a:rPr lang="nl-NL" dirty="0" smtClean="0"/>
              <a:t>T3Patiënten die kunnen wachten omdat ze geen problemen met </a:t>
            </a:r>
            <a:r>
              <a:rPr lang="nl-NL" dirty="0" err="1" smtClean="0"/>
              <a:t>ademweg</a:t>
            </a:r>
            <a:r>
              <a:rPr lang="nl-NL" dirty="0" smtClean="0"/>
              <a:t>, ademhaling en circulatie hebben en die weinig tot geen kans op infectie of invaliditeit hebben. Behandeling kan in veel gevallen door de patiënt zelf, een </a:t>
            </a:r>
            <a:r>
              <a:rPr lang="nl-NL" dirty="0" smtClean="0">
                <a:hlinkClick r:id="rId11" tooltip="EHBO"/>
              </a:rPr>
              <a:t>EHBO</a:t>
            </a:r>
            <a:r>
              <a:rPr lang="nl-NL" dirty="0" smtClean="0"/>
              <a:t>'er of een </a:t>
            </a:r>
            <a:r>
              <a:rPr lang="nl-NL" dirty="0" smtClean="0">
                <a:hlinkClick r:id="rId12" tooltip="Huisarts"/>
              </a:rPr>
              <a:t>huisarts</a:t>
            </a:r>
            <a:r>
              <a:rPr lang="nl-NL" dirty="0" smtClean="0"/>
              <a:t> plaatsvinden, uiteraard is ziekenhuisbehandeling niet uitgesloten.</a:t>
            </a:r>
          </a:p>
          <a:p>
            <a:r>
              <a:rPr lang="nl-NL" dirty="0" smtClean="0"/>
              <a:t>T4slachtoffers die in de gegeven situatie niet gered kunnen worden doordat de </a:t>
            </a:r>
            <a:r>
              <a:rPr lang="nl-NL" dirty="0" err="1" smtClean="0"/>
              <a:t>ademweg</a:t>
            </a:r>
            <a:r>
              <a:rPr lang="nl-NL" dirty="0" smtClean="0"/>
              <a:t> niet vrijgemaakt kan worden, de ademhaling of circulatie niet op gang gebracht kunnen worden, bloedingen niet gestopt kunnen worden of </a:t>
            </a:r>
            <a:r>
              <a:rPr lang="nl-NL" dirty="0" smtClean="0">
                <a:hlinkClick r:id="rId13" tooltip="Shock"/>
              </a:rPr>
              <a:t>shock</a:t>
            </a:r>
            <a:r>
              <a:rPr lang="nl-NL" dirty="0" smtClean="0"/>
              <a:t> niet bestreden kan worden. Het toekennen van de T4 status is iets wat uitermate zwaar weegt en in principe alleen zal voorkomen in </a:t>
            </a:r>
            <a:r>
              <a:rPr lang="nl-NL" dirty="0" smtClean="0">
                <a:hlinkClick r:id="rId14" tooltip="Oorlog"/>
              </a:rPr>
              <a:t>oorlogstijd</a:t>
            </a:r>
            <a:r>
              <a:rPr lang="nl-NL" dirty="0" smtClean="0"/>
              <a:t> of bij rampen met grote aantallen gewonden. Aan overleden patiënten kan ook de status T4 toegekend worden, al worden ze soms ook gewoon als overleden aangeduid.</a:t>
            </a:r>
            <a:endParaRPr lang="nl-NL" dirty="0"/>
          </a:p>
        </p:txBody>
      </p:sp>
      <p:sp>
        <p:nvSpPr>
          <p:cNvPr id="4" name="Tijdelijke aanduiding voor dianummer 3"/>
          <p:cNvSpPr>
            <a:spLocks noGrp="1"/>
          </p:cNvSpPr>
          <p:nvPr>
            <p:ph type="sldNum" sz="quarter" idx="10"/>
          </p:nvPr>
        </p:nvSpPr>
        <p:spPr/>
        <p:txBody>
          <a:bodyPr/>
          <a:lstStyle/>
          <a:p>
            <a:fld id="{B0A0E506-E742-4798-B6F6-38E12B7D5619}" type="slidenum">
              <a:rPr lang="nl-NL" smtClean="0"/>
              <a:t>9</a:t>
            </a:fld>
            <a:endParaRPr lang="nl-NL"/>
          </a:p>
        </p:txBody>
      </p:sp>
    </p:spTree>
    <p:extLst>
      <p:ext uri="{BB962C8B-B14F-4D97-AF65-F5344CB8AC3E}">
        <p14:creationId xmlns:p14="http://schemas.microsoft.com/office/powerpoint/2010/main" val="2967673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Evaluatie</a:t>
            </a:r>
            <a:r>
              <a:rPr lang="nl-NL" baseline="0" dirty="0" smtClean="0"/>
              <a:t> actiepunten: alleen laatste punt benoemen. </a:t>
            </a:r>
            <a:endParaRPr lang="nl-NL" dirty="0"/>
          </a:p>
        </p:txBody>
      </p:sp>
      <p:sp>
        <p:nvSpPr>
          <p:cNvPr id="4" name="Tijdelijke aanduiding voor dianummer 3"/>
          <p:cNvSpPr>
            <a:spLocks noGrp="1"/>
          </p:cNvSpPr>
          <p:nvPr>
            <p:ph type="sldNum" sz="quarter" idx="10"/>
          </p:nvPr>
        </p:nvSpPr>
        <p:spPr/>
        <p:txBody>
          <a:bodyPr/>
          <a:lstStyle/>
          <a:p>
            <a:fld id="{B0A0E506-E742-4798-B6F6-38E12B7D5619}" type="slidenum">
              <a:rPr lang="nl-NL" smtClean="0"/>
              <a:t>14</a:t>
            </a:fld>
            <a:endParaRPr lang="nl-NL"/>
          </a:p>
        </p:txBody>
      </p:sp>
    </p:spTree>
    <p:extLst>
      <p:ext uri="{BB962C8B-B14F-4D97-AF65-F5344CB8AC3E}">
        <p14:creationId xmlns:p14="http://schemas.microsoft.com/office/powerpoint/2010/main" val="971233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smtClean="0"/>
          </a:p>
          <a:p>
            <a:r>
              <a:rPr lang="nl-NL" baseline="0" dirty="0" smtClean="0"/>
              <a:t>Met z’n allen zo sterk als de </a:t>
            </a:r>
            <a:r>
              <a:rPr lang="nl-NL" baseline="0" dirty="0" err="1" smtClean="0"/>
              <a:t>zwaktste</a:t>
            </a:r>
            <a:r>
              <a:rPr lang="nl-NL" baseline="0" dirty="0" smtClean="0"/>
              <a:t> schakel: zorgen dat we een sterke keten zijn. </a:t>
            </a:r>
            <a:endParaRPr lang="nl-NL" dirty="0"/>
          </a:p>
        </p:txBody>
      </p:sp>
      <p:sp>
        <p:nvSpPr>
          <p:cNvPr id="4" name="Tijdelijke aanduiding voor dianummer 3"/>
          <p:cNvSpPr>
            <a:spLocks noGrp="1"/>
          </p:cNvSpPr>
          <p:nvPr>
            <p:ph type="sldNum" sz="quarter" idx="10"/>
          </p:nvPr>
        </p:nvSpPr>
        <p:spPr/>
        <p:txBody>
          <a:bodyPr/>
          <a:lstStyle/>
          <a:p>
            <a:fld id="{B0A0E506-E742-4798-B6F6-38E12B7D5619}" type="slidenum">
              <a:rPr lang="nl-NL" smtClean="0"/>
              <a:t>15</a:t>
            </a:fld>
            <a:endParaRPr lang="nl-NL"/>
          </a:p>
        </p:txBody>
      </p:sp>
    </p:spTree>
    <p:extLst>
      <p:ext uri="{BB962C8B-B14F-4D97-AF65-F5344CB8AC3E}">
        <p14:creationId xmlns:p14="http://schemas.microsoft.com/office/powerpoint/2010/main" val="71127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0A0E506-E742-4798-B6F6-38E12B7D5619}" type="slidenum">
              <a:rPr lang="nl-NL" smtClean="0"/>
              <a:t>16</a:t>
            </a:fld>
            <a:endParaRPr lang="nl-NL"/>
          </a:p>
        </p:txBody>
      </p:sp>
    </p:spTree>
    <p:extLst>
      <p:ext uri="{BB962C8B-B14F-4D97-AF65-F5344CB8AC3E}">
        <p14:creationId xmlns:p14="http://schemas.microsoft.com/office/powerpoint/2010/main" val="1185582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nl-NL" smtClean="0"/>
              <a:t>Klik om de stijl te bewerken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2FFA310D-4208-4296-B285-23F56F2ABE9F}" type="datetimeFigureOut">
              <a:rPr lang="nl-NL" smtClean="0"/>
              <a:t>04-11-2017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BE6A147-F8A8-4EF4-B3B5-0ABF938F4A19}" type="slidenum">
              <a:rPr lang="nl-NL" smtClean="0"/>
              <a:t>‹nr.›</a:t>
            </a:fld>
            <a:endParaRPr lang="nl-NL"/>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2FFA310D-4208-4296-B285-23F56F2ABE9F}" type="datetimeFigureOut">
              <a:rPr lang="nl-NL" smtClean="0"/>
              <a:t>04-11-2017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BE6A147-F8A8-4EF4-B3B5-0ABF938F4A19}"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2FFA310D-4208-4296-B285-23F56F2ABE9F}" type="datetimeFigureOut">
              <a:rPr lang="nl-NL" smtClean="0"/>
              <a:t>04-11-2017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BE6A147-F8A8-4EF4-B3B5-0ABF938F4A19}"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2FFA310D-4208-4296-B285-23F56F2ABE9F}" type="datetimeFigureOut">
              <a:rPr lang="nl-NL" smtClean="0"/>
              <a:t>04-11-2017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BE6A147-F8A8-4EF4-B3B5-0ABF938F4A19}"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nl-NL" smtClean="0"/>
              <a:t>Klik om de stijl te bewerken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2FFA310D-4208-4296-B285-23F56F2ABE9F}" type="datetimeFigureOut">
              <a:rPr lang="nl-NL" smtClean="0"/>
              <a:t>04-11-2017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BE6A147-F8A8-4EF4-B3B5-0ABF938F4A19}" type="slidenum">
              <a:rPr lang="nl-NL" smtClean="0"/>
              <a:t>‹nr.›</a:t>
            </a:fld>
            <a:endParaRPr lang="nl-NL"/>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Date Placeholder 4"/>
          <p:cNvSpPr>
            <a:spLocks noGrp="1"/>
          </p:cNvSpPr>
          <p:nvPr>
            <p:ph type="dt" sz="half" idx="10"/>
          </p:nvPr>
        </p:nvSpPr>
        <p:spPr/>
        <p:txBody>
          <a:bodyPr/>
          <a:lstStyle/>
          <a:p>
            <a:fld id="{2FFA310D-4208-4296-B285-23F56F2ABE9F}" type="datetimeFigureOut">
              <a:rPr lang="nl-NL" smtClean="0"/>
              <a:t>04-11-2017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BE6A147-F8A8-4EF4-B3B5-0ABF938F4A19}" type="slidenum">
              <a:rPr lang="nl-NL" smtClean="0"/>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Date Placeholder 6"/>
          <p:cNvSpPr>
            <a:spLocks noGrp="1"/>
          </p:cNvSpPr>
          <p:nvPr>
            <p:ph type="dt" sz="half" idx="10"/>
          </p:nvPr>
        </p:nvSpPr>
        <p:spPr/>
        <p:txBody>
          <a:bodyPr/>
          <a:lstStyle/>
          <a:p>
            <a:fld id="{2FFA310D-4208-4296-B285-23F56F2ABE9F}" type="datetimeFigureOut">
              <a:rPr lang="nl-NL" smtClean="0"/>
              <a:t>04-11-2017</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7BE6A147-F8A8-4EF4-B3B5-0ABF938F4A19}" type="slidenum">
              <a:rPr lang="nl-NL" smtClean="0"/>
              <a:t>‹nr.›</a:t>
            </a:fld>
            <a:endParaRPr lang="nl-NL"/>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2FFA310D-4208-4296-B285-23F56F2ABE9F}" type="datetimeFigureOut">
              <a:rPr lang="nl-NL" smtClean="0"/>
              <a:t>04-11-2017</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7BE6A147-F8A8-4EF4-B3B5-0ABF938F4A19}"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FA310D-4208-4296-B285-23F56F2ABE9F}" type="datetimeFigureOut">
              <a:rPr lang="nl-NL" smtClean="0"/>
              <a:t>04-11-2017</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7BE6A147-F8A8-4EF4-B3B5-0ABF938F4A19}"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nl-NL" smtClean="0"/>
              <a:t>Klik om de stijl te bewerken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2FFA310D-4208-4296-B285-23F56F2ABE9F}" type="datetimeFigureOut">
              <a:rPr lang="nl-NL" smtClean="0"/>
              <a:t>04-11-2017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BE6A147-F8A8-4EF4-B3B5-0ABF938F4A19}" type="slidenum">
              <a:rPr lang="nl-NL" smtClean="0"/>
              <a:t>‹nr.›</a:t>
            </a:fld>
            <a:endParaRPr lang="nl-NL"/>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nl-NL" smtClean="0"/>
              <a:t>Klik om de stijl te bewerken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2FFA310D-4208-4296-B285-23F56F2ABE9F}" type="datetimeFigureOut">
              <a:rPr lang="nl-NL" smtClean="0"/>
              <a:t>04-11-2017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BE6A147-F8A8-4EF4-B3B5-0ABF938F4A19}" type="slidenum">
              <a:rPr lang="nl-NL" smtClean="0"/>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nl-NL" smtClean="0"/>
              <a:t>Klik om de stijl te bewerken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2FFA310D-4208-4296-B285-23F56F2ABE9F}" type="datetimeFigureOut">
              <a:rPr lang="nl-NL" smtClean="0"/>
              <a:t>04-11-2017</a:t>
            </a:fld>
            <a:endParaRPr lang="nl-NL"/>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nl-NL"/>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7BE6A147-F8A8-4EF4-B3B5-0ABF938F4A19}" type="slidenum">
              <a:rPr lang="nl-NL" smtClean="0"/>
              <a:t>‹nr.›</a:t>
            </a:fld>
            <a:endParaRPr lang="nl-NL"/>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692696"/>
            <a:ext cx="7543800" cy="1884784"/>
          </a:xfrm>
        </p:spPr>
        <p:txBody>
          <a:bodyPr/>
          <a:lstStyle/>
          <a:p>
            <a:pPr algn="ctr"/>
            <a:r>
              <a:rPr lang="nl-NL" sz="5400" dirty="0" smtClean="0"/>
              <a:t>13 september 2017</a:t>
            </a:r>
            <a:br>
              <a:rPr lang="nl-NL" sz="5400" dirty="0" smtClean="0"/>
            </a:br>
            <a:endParaRPr lang="nl-NL" sz="5400" dirty="0"/>
          </a:p>
        </p:txBody>
      </p:sp>
      <p:sp>
        <p:nvSpPr>
          <p:cNvPr id="3" name="Ondertitel 2"/>
          <p:cNvSpPr>
            <a:spLocks noGrp="1"/>
          </p:cNvSpPr>
          <p:nvPr>
            <p:ph type="subTitle" idx="1"/>
          </p:nvPr>
        </p:nvSpPr>
        <p:spPr>
          <a:xfrm>
            <a:off x="1043608" y="3933056"/>
            <a:ext cx="7128792" cy="1752600"/>
          </a:xfrm>
        </p:spPr>
        <p:txBody>
          <a:bodyPr>
            <a:normAutofit/>
          </a:bodyPr>
          <a:lstStyle/>
          <a:p>
            <a:pPr algn="ctr"/>
            <a:r>
              <a:rPr lang="nl-NL" sz="3200" dirty="0" smtClean="0"/>
              <a:t>Vakgroep Spoedeisende Geneeskunde</a:t>
            </a:r>
          </a:p>
          <a:p>
            <a:pPr algn="ctr"/>
            <a:r>
              <a:rPr lang="nl-NL" sz="3200" dirty="0" smtClean="0"/>
              <a:t>Presentatie Compagnonscursus</a:t>
            </a:r>
            <a:endParaRPr lang="nl-NL" sz="3200" dirty="0"/>
          </a:p>
        </p:txBody>
      </p:sp>
    </p:spTree>
    <p:extLst>
      <p:ext uri="{BB962C8B-B14F-4D97-AF65-F5344CB8AC3E}">
        <p14:creationId xmlns:p14="http://schemas.microsoft.com/office/powerpoint/2010/main" val="15112136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smtClean="0"/>
              <a:t>13 september 2017</a:t>
            </a:r>
            <a:endParaRPr lang="nl-NL" dirty="0"/>
          </a:p>
        </p:txBody>
      </p:sp>
      <p:sp>
        <p:nvSpPr>
          <p:cNvPr id="3" name="Tijdelijke aanduiding voor inhoud 2"/>
          <p:cNvSpPr>
            <a:spLocks noGrp="1"/>
          </p:cNvSpPr>
          <p:nvPr>
            <p:ph idx="4294967295"/>
          </p:nvPr>
        </p:nvSpPr>
        <p:spPr>
          <a:xfrm>
            <a:off x="611560" y="620688"/>
            <a:ext cx="7543800" cy="4903440"/>
          </a:xfrm>
        </p:spPr>
        <p:txBody>
          <a:bodyPr>
            <a:normAutofit/>
          </a:bodyPr>
          <a:lstStyle/>
          <a:p>
            <a:r>
              <a:rPr lang="nl-NL" dirty="0" smtClean="0"/>
              <a:t>Grootschalige hulpverleningsoefening</a:t>
            </a:r>
          </a:p>
          <a:p>
            <a:pPr lvl="1"/>
            <a:r>
              <a:rPr lang="nl-NL" dirty="0" smtClean="0"/>
              <a:t>Brandweer Fryslân</a:t>
            </a:r>
          </a:p>
          <a:p>
            <a:pPr lvl="1"/>
            <a:r>
              <a:rPr lang="nl-NL" dirty="0" smtClean="0"/>
              <a:t>Politie Eenheid Noord-Nederland</a:t>
            </a:r>
          </a:p>
          <a:p>
            <a:pPr lvl="1"/>
            <a:r>
              <a:rPr lang="nl-NL" dirty="0" smtClean="0"/>
              <a:t>Rijkswaterstaat</a:t>
            </a:r>
          </a:p>
          <a:p>
            <a:pPr lvl="1"/>
            <a:r>
              <a:rPr lang="nl-NL" dirty="0" smtClean="0"/>
              <a:t>Rode Kruis</a:t>
            </a:r>
          </a:p>
          <a:p>
            <a:pPr lvl="1"/>
            <a:r>
              <a:rPr lang="nl-NL" dirty="0" smtClean="0"/>
              <a:t>Regionale Ambulancevoorziening Fryslân</a:t>
            </a:r>
          </a:p>
          <a:p>
            <a:pPr lvl="1"/>
            <a:r>
              <a:rPr lang="nl-NL" dirty="0" smtClean="0"/>
              <a:t>Antonius Ziekenhuis Sneek</a:t>
            </a:r>
          </a:p>
          <a:p>
            <a:pPr lvl="1"/>
            <a:r>
              <a:rPr lang="nl-NL" dirty="0" smtClean="0"/>
              <a:t>Maritieme Academie</a:t>
            </a:r>
          </a:p>
          <a:p>
            <a:pPr lvl="1"/>
            <a:r>
              <a:rPr lang="nl-NL" dirty="0" smtClean="0"/>
              <a:t>Gemeente Harlingen</a:t>
            </a:r>
          </a:p>
          <a:p>
            <a:pPr lvl="1"/>
            <a:r>
              <a:rPr lang="nl-NL" dirty="0" smtClean="0"/>
              <a:t>Rijkswaterstaat en </a:t>
            </a:r>
            <a:r>
              <a:rPr lang="nl-NL" dirty="0" err="1" smtClean="0"/>
              <a:t>Provinsje</a:t>
            </a:r>
            <a:r>
              <a:rPr lang="nl-NL" dirty="0" smtClean="0"/>
              <a:t> Fryslân</a:t>
            </a:r>
            <a:endParaRPr lang="nl-NL" dirty="0"/>
          </a:p>
        </p:txBody>
      </p:sp>
    </p:spTree>
    <p:extLst>
      <p:ext uri="{BB962C8B-B14F-4D97-AF65-F5344CB8AC3E}">
        <p14:creationId xmlns:p14="http://schemas.microsoft.com/office/powerpoint/2010/main" val="369255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9752" y="476672"/>
            <a:ext cx="3960440" cy="5616748"/>
          </a:xfrm>
        </p:spPr>
      </p:pic>
      <p:sp>
        <p:nvSpPr>
          <p:cNvPr id="3" name="Ovaal 2"/>
          <p:cNvSpPr/>
          <p:nvPr/>
        </p:nvSpPr>
        <p:spPr>
          <a:xfrm>
            <a:off x="2123728" y="4293096"/>
            <a:ext cx="4320480" cy="144016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317995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HAROP</a:t>
            </a: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836712"/>
            <a:ext cx="6567131" cy="1008112"/>
          </a:xfr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988840"/>
            <a:ext cx="6624736" cy="788298"/>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5" y="2996952"/>
            <a:ext cx="6768752" cy="778187"/>
          </a:xfrm>
          <a:prstGeom prst="rect">
            <a:avLst/>
          </a:prstGeom>
        </p:spPr>
      </p:pic>
    </p:spTree>
    <p:extLst>
      <p:ext uri="{BB962C8B-B14F-4D97-AF65-F5344CB8AC3E}">
        <p14:creationId xmlns:p14="http://schemas.microsoft.com/office/powerpoint/2010/main" val="36931010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HAROP</a:t>
            </a: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476672"/>
            <a:ext cx="8111098" cy="4893472"/>
          </a:xfrm>
        </p:spPr>
      </p:pic>
      <p:sp>
        <p:nvSpPr>
          <p:cNvPr id="8" name="PIJL-RECHTS 7"/>
          <p:cNvSpPr/>
          <p:nvPr/>
        </p:nvSpPr>
        <p:spPr>
          <a:xfrm>
            <a:off x="786592" y="4421856"/>
            <a:ext cx="57606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PIJL-RECHTS 8"/>
          <p:cNvSpPr/>
          <p:nvPr/>
        </p:nvSpPr>
        <p:spPr>
          <a:xfrm>
            <a:off x="786592" y="3356992"/>
            <a:ext cx="57606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632742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ZIROP-HAROP</a:t>
            </a:r>
            <a:endParaRPr lang="nl-NL" dirty="0"/>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0899" y="692696"/>
            <a:ext cx="8581364" cy="3888431"/>
          </a:xfrm>
        </p:spPr>
      </p:pic>
      <p:sp>
        <p:nvSpPr>
          <p:cNvPr id="5" name="Ovaal 4"/>
          <p:cNvSpPr/>
          <p:nvPr/>
        </p:nvSpPr>
        <p:spPr>
          <a:xfrm>
            <a:off x="0" y="3501008"/>
            <a:ext cx="9144000" cy="1584176"/>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406597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Ramp in Friesland</a:t>
            </a:r>
            <a:endParaRPr lang="nl-NL" dirty="0"/>
          </a:p>
        </p:txBody>
      </p:sp>
      <p:sp>
        <p:nvSpPr>
          <p:cNvPr id="3" name="Tijdelijke aanduiding voor inhoud 2"/>
          <p:cNvSpPr>
            <a:spLocks noGrp="1"/>
          </p:cNvSpPr>
          <p:nvPr>
            <p:ph idx="1"/>
          </p:nvPr>
        </p:nvSpPr>
        <p:spPr/>
        <p:txBody>
          <a:bodyPr/>
          <a:lstStyle/>
          <a:p>
            <a:pPr marL="0" indent="0">
              <a:buNone/>
            </a:pPr>
            <a:r>
              <a:rPr lang="nl-NL" dirty="0" smtClean="0"/>
              <a:t>Klaar voor de toekomst?</a:t>
            </a:r>
          </a:p>
          <a:p>
            <a:pPr marL="0" indent="0">
              <a:buNone/>
            </a:pPr>
            <a:r>
              <a:rPr lang="nl-NL" dirty="0"/>
              <a:t>	</a:t>
            </a:r>
            <a:r>
              <a:rPr lang="nl-NL" dirty="0" smtClean="0"/>
              <a:t>KETENZORG</a:t>
            </a:r>
          </a:p>
          <a:p>
            <a:pPr marL="0" indent="0">
              <a:buNone/>
            </a:pPr>
            <a:endParaRPr lang="nl-NL"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3682704"/>
            <a:ext cx="2266950" cy="1524000"/>
          </a:xfrm>
          <a:prstGeom prst="rect">
            <a:avLst/>
          </a:prstGeom>
        </p:spPr>
      </p:pic>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1685" y="1772816"/>
            <a:ext cx="4555609" cy="2232248"/>
          </a:xfrm>
          <a:prstGeom prst="rect">
            <a:avLst/>
          </a:prstGeom>
        </p:spPr>
      </p:pic>
    </p:spTree>
    <p:extLst>
      <p:ext uri="{BB962C8B-B14F-4D97-AF65-F5344CB8AC3E}">
        <p14:creationId xmlns:p14="http://schemas.microsoft.com/office/powerpoint/2010/main" val="4622867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Ramp in Friesland</a:t>
            </a:r>
            <a:endParaRPr lang="nl-NL" dirty="0"/>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35696" y="619399"/>
            <a:ext cx="5472607" cy="4075752"/>
          </a:xfrm>
        </p:spPr>
      </p:pic>
    </p:spTree>
    <p:extLst>
      <p:ext uri="{BB962C8B-B14F-4D97-AF65-F5344CB8AC3E}">
        <p14:creationId xmlns:p14="http://schemas.microsoft.com/office/powerpoint/2010/main" val="1647548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smtClean="0"/>
              <a:t>kahoot.it</a:t>
            </a: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7744" y="476672"/>
            <a:ext cx="4512892" cy="4658158"/>
          </a:xfrm>
        </p:spPr>
      </p:pic>
    </p:spTree>
    <p:extLst>
      <p:ext uri="{BB962C8B-B14F-4D97-AF65-F5344CB8AC3E}">
        <p14:creationId xmlns:p14="http://schemas.microsoft.com/office/powerpoint/2010/main" val="2988604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692696"/>
            <a:ext cx="7543800" cy="1884784"/>
          </a:xfrm>
        </p:spPr>
        <p:txBody>
          <a:bodyPr/>
          <a:lstStyle/>
          <a:p>
            <a:pPr algn="ctr"/>
            <a:r>
              <a:rPr lang="nl-NL" sz="5400" dirty="0" smtClean="0"/>
              <a:t>13 september 2017</a:t>
            </a:r>
            <a:br>
              <a:rPr lang="nl-NL" sz="5400" dirty="0" smtClean="0"/>
            </a:br>
            <a:endParaRPr lang="nl-NL" sz="5400" dirty="0"/>
          </a:p>
        </p:txBody>
      </p:sp>
      <p:sp>
        <p:nvSpPr>
          <p:cNvPr id="3" name="Ondertitel 2"/>
          <p:cNvSpPr>
            <a:spLocks noGrp="1"/>
          </p:cNvSpPr>
          <p:nvPr>
            <p:ph type="subTitle" idx="1"/>
          </p:nvPr>
        </p:nvSpPr>
        <p:spPr>
          <a:xfrm>
            <a:off x="1043608" y="3933056"/>
            <a:ext cx="7128792" cy="1752600"/>
          </a:xfrm>
        </p:spPr>
        <p:txBody>
          <a:bodyPr>
            <a:normAutofit/>
          </a:bodyPr>
          <a:lstStyle/>
          <a:p>
            <a:pPr algn="ctr"/>
            <a:r>
              <a:rPr lang="nl-NL" sz="3200" dirty="0" smtClean="0"/>
              <a:t>Wat gebeurde er op 13 september 2017?</a:t>
            </a:r>
            <a:endParaRPr lang="nl-NL" sz="3200" dirty="0"/>
          </a:p>
        </p:txBody>
      </p:sp>
    </p:spTree>
    <p:extLst>
      <p:ext uri="{BB962C8B-B14F-4D97-AF65-F5344CB8AC3E}">
        <p14:creationId xmlns:p14="http://schemas.microsoft.com/office/powerpoint/2010/main" val="2642615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13 september 2017</a:t>
            </a:r>
            <a:endParaRPr lang="nl-NL" dirty="0"/>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3039" y="685800"/>
            <a:ext cx="6901721" cy="3886200"/>
          </a:xfrm>
        </p:spPr>
      </p:pic>
    </p:spTree>
    <p:extLst>
      <p:ext uri="{BB962C8B-B14F-4D97-AF65-F5344CB8AC3E}">
        <p14:creationId xmlns:p14="http://schemas.microsoft.com/office/powerpoint/2010/main" val="9124501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13 september 2017</a:t>
            </a:r>
            <a:endParaRPr lang="nl-NL" dirty="0"/>
          </a:p>
        </p:txBody>
      </p:sp>
      <p:sp>
        <p:nvSpPr>
          <p:cNvPr id="4" name="Tijdelijke aanduiding voor tekst 3"/>
          <p:cNvSpPr>
            <a:spLocks noGrp="1"/>
          </p:cNvSpPr>
          <p:nvPr>
            <p:ph idx="1"/>
          </p:nvPr>
        </p:nvSpPr>
        <p:spPr>
          <a:xfrm>
            <a:off x="755576" y="620688"/>
            <a:ext cx="7543800" cy="2304256"/>
          </a:xfrm>
        </p:spPr>
        <p:txBody>
          <a:bodyPr/>
          <a:lstStyle/>
          <a:p>
            <a:r>
              <a:rPr lang="nl-NL" dirty="0" smtClean="0"/>
              <a:t>Ongeval met 2 bussen en aantal personen auto’s</a:t>
            </a:r>
          </a:p>
          <a:p>
            <a:r>
              <a:rPr lang="nl-NL" dirty="0" smtClean="0"/>
              <a:t>Ongeveer 40 slachtoffers</a:t>
            </a:r>
          </a:p>
          <a:p>
            <a:endParaRPr lang="nl-NL" dirty="0" smtClean="0"/>
          </a:p>
          <a:p>
            <a:endParaRPr lang="nl-NL" dirty="0"/>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1772816"/>
            <a:ext cx="6191250" cy="3486150"/>
          </a:xfrm>
          <a:prstGeom prst="rect">
            <a:avLst/>
          </a:prstGeom>
        </p:spPr>
      </p:pic>
    </p:spTree>
    <p:extLst>
      <p:ext uri="{BB962C8B-B14F-4D97-AF65-F5344CB8AC3E}">
        <p14:creationId xmlns:p14="http://schemas.microsoft.com/office/powerpoint/2010/main" val="142526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13 september 2017</a:t>
            </a:r>
            <a:endParaRPr lang="nl-NL" dirty="0"/>
          </a:p>
        </p:txBody>
      </p:sp>
      <p:sp>
        <p:nvSpPr>
          <p:cNvPr id="3" name="Tijdelijke aanduiding voor inhoud 2"/>
          <p:cNvSpPr>
            <a:spLocks noGrp="1"/>
          </p:cNvSpPr>
          <p:nvPr>
            <p:ph idx="1"/>
          </p:nvPr>
        </p:nvSpPr>
        <p:spPr/>
        <p:txBody>
          <a:bodyPr/>
          <a:lstStyle/>
          <a:p>
            <a:r>
              <a:rPr lang="nl-NL" dirty="0" smtClean="0"/>
              <a:t>Ambulance, politie, brandweer</a:t>
            </a:r>
          </a:p>
          <a:p>
            <a:r>
              <a:rPr lang="nl-NL" dirty="0" smtClean="0"/>
              <a:t>Ziekenhuizen in de regio ingelicht</a:t>
            </a:r>
          </a:p>
          <a:p>
            <a:r>
              <a:rPr lang="nl-NL" dirty="0" smtClean="0"/>
              <a:t>Antonius Ziekenhuis Sneek:</a:t>
            </a:r>
          </a:p>
          <a:p>
            <a:pPr lvl="1"/>
            <a:r>
              <a:rPr lang="nl-NL" dirty="0" smtClean="0"/>
              <a:t>ZIROP in werking</a:t>
            </a:r>
            <a:endParaRPr lang="nl-NL" dirty="0"/>
          </a:p>
        </p:txBody>
      </p:sp>
    </p:spTree>
    <p:extLst>
      <p:ext uri="{BB962C8B-B14F-4D97-AF65-F5344CB8AC3E}">
        <p14:creationId xmlns:p14="http://schemas.microsoft.com/office/powerpoint/2010/main" val="3571260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endParaRPr lang="nl-NL"/>
          </a:p>
        </p:txBody>
      </p:sp>
      <p:pic>
        <p:nvPicPr>
          <p:cNvPr id="8" name="Tijdelijke aanduiding voor inhoud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692696"/>
            <a:ext cx="6988378" cy="5263480"/>
          </a:xfrm>
        </p:spPr>
      </p:pic>
    </p:spTree>
    <p:extLst>
      <p:ext uri="{BB962C8B-B14F-4D97-AF65-F5344CB8AC3E}">
        <p14:creationId xmlns:p14="http://schemas.microsoft.com/office/powerpoint/2010/main" val="3991566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6" name="Tijdelijke aanduiding voor inhoud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1560" y="692696"/>
            <a:ext cx="7867584" cy="5335488"/>
          </a:xfrm>
        </p:spPr>
      </p:pic>
      <p:sp>
        <p:nvSpPr>
          <p:cNvPr id="3" name="Ovaal 2"/>
          <p:cNvSpPr/>
          <p:nvPr/>
        </p:nvSpPr>
        <p:spPr>
          <a:xfrm>
            <a:off x="1259632" y="4509120"/>
            <a:ext cx="1944216" cy="1296144"/>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567212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13 september 2017</a:t>
            </a:r>
            <a:endParaRPr lang="nl-NL" dirty="0"/>
          </a:p>
        </p:txBody>
      </p:sp>
      <p:sp>
        <p:nvSpPr>
          <p:cNvPr id="3" name="Tijdelijke aanduiding voor inhoud 2"/>
          <p:cNvSpPr>
            <a:spLocks noGrp="1"/>
          </p:cNvSpPr>
          <p:nvPr>
            <p:ph idx="1"/>
          </p:nvPr>
        </p:nvSpPr>
        <p:spPr/>
        <p:txBody>
          <a:bodyPr/>
          <a:lstStyle/>
          <a:p>
            <a:r>
              <a:rPr lang="nl-NL" dirty="0" smtClean="0"/>
              <a:t>Triage van elle patiënten aan de poort: </a:t>
            </a:r>
          </a:p>
          <a:p>
            <a:pPr lvl="1"/>
            <a:r>
              <a:rPr lang="nl-NL" dirty="0" smtClean="0"/>
              <a:t>T1</a:t>
            </a:r>
          </a:p>
          <a:p>
            <a:pPr lvl="1"/>
            <a:r>
              <a:rPr lang="nl-NL" dirty="0" smtClean="0"/>
              <a:t>T2</a:t>
            </a:r>
          </a:p>
          <a:p>
            <a:pPr lvl="1"/>
            <a:r>
              <a:rPr lang="nl-NL" dirty="0" smtClean="0"/>
              <a:t>T3</a:t>
            </a:r>
          </a:p>
          <a:p>
            <a:pPr lvl="1"/>
            <a:r>
              <a:rPr lang="nl-NL" dirty="0" smtClean="0"/>
              <a:t>T4</a:t>
            </a:r>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912" y="2132856"/>
            <a:ext cx="4464496" cy="2976331"/>
          </a:xfrm>
          <a:prstGeom prst="rect">
            <a:avLst/>
          </a:prstGeom>
        </p:spPr>
      </p:pic>
    </p:spTree>
    <p:extLst>
      <p:ext uri="{BB962C8B-B14F-4D97-AF65-F5344CB8AC3E}">
        <p14:creationId xmlns:p14="http://schemas.microsoft.com/office/powerpoint/2010/main" val="36217635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388</TotalTime>
  <Words>601</Words>
  <Application>Microsoft Office PowerPoint</Application>
  <PresentationFormat>Diavoorstelling (4:3)</PresentationFormat>
  <Paragraphs>64</Paragraphs>
  <Slides>16</Slides>
  <Notes>8</Notes>
  <HiddenSlides>0</HiddenSlides>
  <MMClips>0</MMClips>
  <ScaleCrop>false</ScaleCrop>
  <HeadingPairs>
    <vt:vector size="4" baseType="variant">
      <vt:variant>
        <vt:lpstr>Thema</vt:lpstr>
      </vt:variant>
      <vt:variant>
        <vt:i4>1</vt:i4>
      </vt:variant>
      <vt:variant>
        <vt:lpstr>Diatitels</vt:lpstr>
      </vt:variant>
      <vt:variant>
        <vt:i4>16</vt:i4>
      </vt:variant>
    </vt:vector>
  </HeadingPairs>
  <TitlesOfParts>
    <vt:vector size="17" baseType="lpstr">
      <vt:lpstr>NewsPrint</vt:lpstr>
      <vt:lpstr>13 september 2017 </vt:lpstr>
      <vt:lpstr>kahoot.it</vt:lpstr>
      <vt:lpstr>13 september 2017 </vt:lpstr>
      <vt:lpstr>13 september 2017</vt:lpstr>
      <vt:lpstr>13 september 2017</vt:lpstr>
      <vt:lpstr>13 september 2017</vt:lpstr>
      <vt:lpstr>PowerPoint-presentatie</vt:lpstr>
      <vt:lpstr>PowerPoint-presentatie</vt:lpstr>
      <vt:lpstr>13 september 2017</vt:lpstr>
      <vt:lpstr>13 september 2017</vt:lpstr>
      <vt:lpstr>PowerPoint-presentatie</vt:lpstr>
      <vt:lpstr>HAROP</vt:lpstr>
      <vt:lpstr>HAROP</vt:lpstr>
      <vt:lpstr>ZIROP-HAROP</vt:lpstr>
      <vt:lpstr>Ramp in Friesland</vt:lpstr>
      <vt:lpstr>Ramp in Friesland</vt:lpstr>
    </vt:vector>
  </TitlesOfParts>
  <Company>Antonius Zorggroep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13 september 2014 N31</dc:title>
  <dc:creator>Greenwood - Zandberg, H.W.</dc:creator>
  <cp:lastModifiedBy>Burgers - Aarts, H.A.R.</cp:lastModifiedBy>
  <cp:revision>19</cp:revision>
  <dcterms:created xsi:type="dcterms:W3CDTF">2017-10-24T07:53:31Z</dcterms:created>
  <dcterms:modified xsi:type="dcterms:W3CDTF">2017-11-04T21:56:01Z</dcterms:modified>
</cp:coreProperties>
</file>